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2" r:id="rId3"/>
    <p:sldId id="263" r:id="rId4"/>
    <p:sldId id="264" r:id="rId5"/>
    <p:sldId id="274" r:id="rId6"/>
    <p:sldId id="265" r:id="rId7"/>
    <p:sldId id="266" r:id="rId8"/>
    <p:sldId id="267" r:id="rId9"/>
    <p:sldId id="275" r:id="rId10"/>
    <p:sldId id="276" r:id="rId11"/>
    <p:sldId id="309" r:id="rId12"/>
    <p:sldId id="310" r:id="rId13"/>
    <p:sldId id="308" r:id="rId14"/>
    <p:sldId id="277" r:id="rId15"/>
    <p:sldId id="312" r:id="rId16"/>
    <p:sldId id="296" r:id="rId17"/>
    <p:sldId id="287" r:id="rId18"/>
    <p:sldId id="297" r:id="rId19"/>
    <p:sldId id="315" r:id="rId20"/>
    <p:sldId id="314" r:id="rId21"/>
    <p:sldId id="300" r:id="rId22"/>
    <p:sldId id="305" r:id="rId23"/>
    <p:sldId id="311" r:id="rId24"/>
    <p:sldId id="316" r:id="rId25"/>
    <p:sldId id="307" r:id="rId2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91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60E0C-CF5F-400E-AD5A-5C5C964DBAB3}" type="datetimeFigureOut">
              <a:rPr lang="bg-BG" smtClean="0"/>
              <a:t>22.8.2014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89451-6A68-407E-BBA9-77A106DF6C0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292198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DEDFF-C380-4F2F-948B-DA57A538E37F}" type="datetimeFigureOut">
              <a:rPr lang="bg-BG" smtClean="0"/>
              <a:t>22.8.2014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8A9C2-E051-41D8-BEA0-5C8CFEC464A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143990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686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426A8A-3741-4045-B695-FA704975CF54}" type="datetime1">
              <a:rPr lang="bg-BG" smtClean="0"/>
              <a:t>22.8.2014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033F05-3849-4619-80F5-8A63AC9E45C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F3366F-98BA-4B41-A6F7-A746C13035C5}" type="datetime1">
              <a:rPr lang="bg-BG" smtClean="0"/>
              <a:t>22.8.2014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33F05-3849-4619-80F5-8A63AC9E45C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6FCFE-EFFB-4E55-9DD9-9D6C7CD1414A}" type="datetime1">
              <a:rPr lang="bg-BG" smtClean="0"/>
              <a:t>22.8.2014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33F05-3849-4619-80F5-8A63AC9E45C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FE4BC5-2FB2-43B6-B6A6-069620446F6A}" type="datetime1">
              <a:rPr lang="bg-BG" smtClean="0"/>
              <a:t>22.8.2014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33F05-3849-4619-80F5-8A63AC9E45C1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5F8D1-61A7-4D2C-A995-1F329E15A820}" type="datetime1">
              <a:rPr lang="bg-BG" smtClean="0"/>
              <a:t>22.8.2014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33F05-3849-4619-80F5-8A63AC9E45C1}" type="slidenum">
              <a:rPr lang="bg-BG" smtClean="0"/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15558-07B1-453E-879A-1499A1ACBD00}" type="datetime1">
              <a:rPr lang="bg-BG" smtClean="0"/>
              <a:t>22.8.2014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33F05-3849-4619-80F5-8A63AC9E45C1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F6EA54-9142-40CB-8B3A-0870FE764DAC}" type="datetime1">
              <a:rPr lang="bg-BG" smtClean="0"/>
              <a:t>22.8.2014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33F05-3849-4619-80F5-8A63AC9E45C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5988E5-0F2F-40AB-9FD8-11094A804D22}" type="datetime1">
              <a:rPr lang="bg-BG" smtClean="0"/>
              <a:t>22.8.2014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33F05-3849-4619-80F5-8A63AC9E45C1}" type="slidenum">
              <a:rPr lang="bg-BG" smtClean="0"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37DBB-CCF8-465E-941C-52BA403A55C6}" type="datetime1">
              <a:rPr lang="bg-BG" smtClean="0"/>
              <a:t>22.8.2014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33F05-3849-4619-80F5-8A63AC9E45C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ADAACF-0141-44B8-B338-A1D6B253A52B}" type="datetime1">
              <a:rPr lang="bg-BG" smtClean="0"/>
              <a:t>22.8.2014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33F05-3849-4619-80F5-8A63AC9E45C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E54A02-6D4B-4B04-A401-79C030DD59A2}" type="datetime1">
              <a:rPr lang="bg-BG" smtClean="0"/>
              <a:t>22.8.2014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033F05-3849-4619-80F5-8A63AC9E45C1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8656E5-1ABB-46B3-98A6-DC426E4B0F58}" type="datetime1">
              <a:rPr lang="bg-BG" smtClean="0"/>
              <a:t>22.8.2014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033F05-3849-4619-80F5-8A63AC9E45C1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iaja.government.b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sshumelova@mtitc.government.bg" TargetMode="External"/><Relationship Id="rId2" Type="http://schemas.openxmlformats.org/officeDocument/2006/relationships/hyperlink" Target="mailto:pmironov@mtitc.government.b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hyperlink" Target="mailto:gsoareva@mtitc.government.b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457618"/>
          </a:xfrm>
        </p:spPr>
        <p:txBody>
          <a:bodyPr>
            <a:noAutofit/>
          </a:bodyPr>
          <a:lstStyle/>
          <a:p>
            <a:pPr algn="ctr"/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/>
              <a:t/>
            </a:r>
            <a:br>
              <a:rPr lang="bg-BG" sz="2400" dirty="0"/>
            </a:b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/>
              <a:t/>
            </a:r>
            <a:br>
              <a:rPr lang="bg-BG" sz="2400" dirty="0"/>
            </a:b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/>
              <a:t/>
            </a:r>
            <a:br>
              <a:rPr lang="bg-BG" sz="2400" dirty="0"/>
            </a:b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/>
              <a:t/>
            </a:r>
            <a:br>
              <a:rPr lang="bg-BG" sz="2400" dirty="0"/>
            </a:b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/>
              <a:t/>
            </a:r>
            <a:br>
              <a:rPr lang="bg-BG" sz="2400" dirty="0"/>
            </a:b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/>
              <a:t/>
            </a:r>
            <a:br>
              <a:rPr lang="bg-BG" sz="2400" dirty="0"/>
            </a:b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/>
              <a:t/>
            </a:r>
            <a:br>
              <a:rPr lang="bg-BG" sz="2400" dirty="0"/>
            </a:b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/>
              <a:t/>
            </a:r>
            <a:br>
              <a:rPr lang="bg-BG" sz="2400" dirty="0"/>
            </a:b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/>
              <a:t/>
            </a:r>
            <a:br>
              <a:rPr lang="bg-BG" sz="2400" dirty="0"/>
            </a:br>
            <a:r>
              <a:rPr lang="bg-BG" sz="2000" dirty="0" smtClean="0"/>
              <a:t>ПРЕДСТАВЯНЕ НА ПОСТИГНАТИТЕ РЕЗУЛТАТИ ОТ ИЗПЪЛНЕНИЕТО НА ПРОЕКТ </a:t>
            </a:r>
            <a:r>
              <a:rPr lang="bg-BG" sz="2000" dirty="0"/>
              <a:t>"</a:t>
            </a:r>
            <a:r>
              <a:rPr lang="ru-RU" sz="2000" dirty="0" smtClean="0"/>
              <a:t>ИЗГРАЖДАНЕ НА ЕФЕКТИВНА И КОМПЕТЕНТНА АДМИНИСТРАЦИЯ, ЧРЕЗ ПОВИШАВАНЕ КВАЛИФИКАЦИЯТА НА СЛУЖИТЕЛИТЕ В ИЗПЪЛНИТЕЛНА АГЕНЦИЯ „ЖЕЛЕЗОПЪТНА АДМИНИСТРАЦИЯ</a:t>
            </a:r>
            <a:r>
              <a:rPr lang="bg-BG" sz="2000" dirty="0"/>
              <a:t>"</a:t>
            </a:r>
            <a:r>
              <a:rPr lang="ru-RU" sz="2000" dirty="0" smtClean="0"/>
              <a:t> </a:t>
            </a:r>
            <a:r>
              <a:rPr lang="bg-BG" sz="2000" dirty="0" smtClean="0"/>
              <a:t>ПО </a:t>
            </a:r>
            <a:r>
              <a:rPr lang="bg-BG" sz="2000" dirty="0"/>
              <a:t>ОПЕРАТИВНА ПРОГРАМА „АДМИНИСТРАТИВЕН КАПАЦИТЕТ",</a:t>
            </a:r>
            <a:br>
              <a:rPr lang="bg-BG" sz="2000" dirty="0"/>
            </a:br>
            <a:r>
              <a:rPr lang="bg-BG" sz="2000" dirty="0"/>
              <a:t>СЪФИНАНСИРАНА ОТ ЕС ЧРЕЗ ЕВРОПЕЙСКИЯ СОЦИАЛЕН ФОНД</a:t>
            </a:r>
            <a:br>
              <a:rPr lang="bg-BG" sz="2000" dirty="0"/>
            </a:br>
            <a:endParaRPr lang="bg-BG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17033"/>
            <a:ext cx="7772400" cy="1080119"/>
          </a:xfrm>
        </p:spPr>
        <p:txBody>
          <a:bodyPr>
            <a:noAutofit/>
          </a:bodyPr>
          <a:lstStyle/>
          <a:p>
            <a:pPr algn="ctr"/>
            <a:r>
              <a:rPr lang="bg-BG" sz="1400" b="1" dirty="0" smtClean="0"/>
              <a:t>Финална пресконференция на проекта</a:t>
            </a:r>
          </a:p>
          <a:p>
            <a:pPr algn="ctr"/>
            <a:r>
              <a:rPr lang="bg-BG" sz="1400" b="1" dirty="0" smtClean="0"/>
              <a:t>Дата: 18.09.2014 г. </a:t>
            </a:r>
          </a:p>
          <a:p>
            <a:pPr algn="ctr"/>
            <a:r>
              <a:rPr lang="bg-BG" sz="1400" b="1" smtClean="0"/>
              <a:t>гр</a:t>
            </a:r>
            <a:r>
              <a:rPr lang="bg-BG" sz="1400" b="1" dirty="0" smtClean="0"/>
              <a:t>. София</a:t>
            </a:r>
          </a:p>
          <a:p>
            <a:endParaRPr lang="bg-BG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35292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5661248"/>
            <a:ext cx="8712968" cy="1111821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bg-BG" b="1" cap="all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Изграждане на ефективна и компетентна администрация чрез повишаване квалификацията на служителите в ИА „Железопътна администрация“</a:t>
            </a:r>
            <a:endParaRPr lang="bg-BG" sz="1200" dirty="0">
              <a:latin typeface="Arial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bg-BG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Проекта се осъществява с финансовата подкрепа на Оперативна програма „Административен капацитет” </a:t>
            </a:r>
            <a:r>
              <a:rPr lang="bg-BG" b="1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съфинансирана</a:t>
            </a:r>
            <a:r>
              <a:rPr lang="bg-BG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от Европейския съюз чрез Европейския социален фонд.</a:t>
            </a:r>
            <a:endParaRPr lang="bg-BG" sz="12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bg-BG" sz="1200" dirty="0">
                <a:latin typeface="Arial"/>
                <a:ea typeface="Times New Roman"/>
                <a:cs typeface="Times New Roman"/>
              </a:rPr>
              <a:t> 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6464"/>
          </a:xfrm>
        </p:spPr>
        <p:txBody>
          <a:bodyPr>
            <a:normAutofit fontScale="25000" lnSpcReduction="20000"/>
          </a:bodyPr>
          <a:lstStyle/>
          <a:p>
            <a:endParaRPr lang="ru-RU" sz="4500" b="1" dirty="0" smtClean="0"/>
          </a:p>
          <a:p>
            <a:r>
              <a:rPr lang="ru-RU" sz="7200" b="1" u="sng" dirty="0" smtClean="0"/>
              <a:t>УПРАВЛЕНСКИ УМЕНИЯ В АДМИНИСТРАЦИЯТА</a:t>
            </a:r>
            <a:r>
              <a:rPr lang="ru-RU" sz="7200" u="sng" dirty="0" smtClean="0"/>
              <a:t>  - </a:t>
            </a:r>
            <a:r>
              <a:rPr lang="ru-RU" sz="7200" b="1" u="sng" dirty="0" err="1" smtClean="0"/>
              <a:t>обучени</a:t>
            </a:r>
            <a:r>
              <a:rPr lang="ru-RU" sz="7200" u="sng" dirty="0" smtClean="0"/>
              <a:t> </a:t>
            </a:r>
            <a:r>
              <a:rPr lang="ru-RU" sz="7200" b="1" u="sng" dirty="0" smtClean="0"/>
              <a:t>18 служители</a:t>
            </a:r>
            <a:r>
              <a:rPr lang="ru-RU" sz="7200" u="sng" dirty="0" smtClean="0"/>
              <a:t> </a:t>
            </a:r>
            <a:r>
              <a:rPr lang="ru-RU" sz="7200" b="1" u="sng" dirty="0" smtClean="0"/>
              <a:t>от общата и специализирана администрация (от 18 </a:t>
            </a:r>
            <a:r>
              <a:rPr lang="ru-RU" sz="7200" b="1" u="sng" dirty="0" err="1" smtClean="0"/>
              <a:t>заложени</a:t>
            </a:r>
            <a:r>
              <a:rPr lang="ru-RU" sz="7200" b="1" u="sng" dirty="0" smtClean="0"/>
              <a:t>)</a:t>
            </a:r>
          </a:p>
          <a:p>
            <a:r>
              <a:rPr lang="ru-RU" sz="7200" dirty="0" smtClean="0"/>
              <a:t>- Организационно развитие. Управление на </a:t>
            </a:r>
            <a:r>
              <a:rPr lang="ru-RU" sz="7200" dirty="0" err="1" smtClean="0"/>
              <a:t>промяната</a:t>
            </a:r>
            <a:r>
              <a:rPr lang="ru-RU" sz="7200" dirty="0" smtClean="0"/>
              <a:t> – 3 служители</a:t>
            </a:r>
          </a:p>
          <a:p>
            <a:r>
              <a:rPr lang="ru-RU" sz="7200" dirty="0"/>
              <a:t>- П</a:t>
            </a:r>
            <a:r>
              <a:rPr lang="ru-RU" sz="7200" dirty="0" smtClean="0"/>
              <a:t>ревенция на </a:t>
            </a:r>
            <a:r>
              <a:rPr lang="ru-RU" sz="7200" dirty="0" err="1" smtClean="0"/>
              <a:t>корупционния</a:t>
            </a:r>
            <a:r>
              <a:rPr lang="ru-RU" sz="7200" dirty="0" smtClean="0"/>
              <a:t> риск – </a:t>
            </a:r>
            <a:r>
              <a:rPr lang="ru-RU" sz="7200" dirty="0"/>
              <a:t>3 служители</a:t>
            </a:r>
          </a:p>
          <a:p>
            <a:r>
              <a:rPr lang="ru-RU" sz="7200" dirty="0"/>
              <a:t>- </a:t>
            </a:r>
            <a:r>
              <a:rPr lang="ru-RU" sz="7200" dirty="0" smtClean="0"/>
              <a:t>Стратегически </a:t>
            </a:r>
            <a:r>
              <a:rPr lang="ru-RU" sz="7200" dirty="0" err="1" smtClean="0"/>
              <a:t>мениджмънт</a:t>
            </a:r>
            <a:r>
              <a:rPr lang="ru-RU" sz="7200" dirty="0" smtClean="0"/>
              <a:t> в </a:t>
            </a:r>
            <a:r>
              <a:rPr lang="ru-RU" sz="7200" dirty="0" err="1" smtClean="0"/>
              <a:t>държавната</a:t>
            </a:r>
            <a:r>
              <a:rPr lang="ru-RU" sz="7200" dirty="0" smtClean="0"/>
              <a:t> администрация – 3 служители</a:t>
            </a:r>
          </a:p>
          <a:p>
            <a:r>
              <a:rPr lang="ru-RU" sz="7200" dirty="0" smtClean="0"/>
              <a:t>- Публичен имидж – </a:t>
            </a:r>
            <a:r>
              <a:rPr lang="ru-RU" sz="7200" dirty="0" err="1" smtClean="0"/>
              <a:t>елемент</a:t>
            </a:r>
            <a:r>
              <a:rPr lang="ru-RU" sz="7200" dirty="0" smtClean="0"/>
              <a:t> на </a:t>
            </a:r>
            <a:r>
              <a:rPr lang="ru-RU" sz="7200" dirty="0" err="1" smtClean="0"/>
              <a:t>доброто</a:t>
            </a:r>
            <a:r>
              <a:rPr lang="ru-RU" sz="7200" dirty="0" smtClean="0"/>
              <a:t> управление </a:t>
            </a:r>
            <a:r>
              <a:rPr lang="ru-RU" sz="7200" dirty="0"/>
              <a:t>- </a:t>
            </a:r>
            <a:r>
              <a:rPr lang="ru-RU" sz="7200" dirty="0" smtClean="0"/>
              <a:t>2 служители</a:t>
            </a:r>
          </a:p>
          <a:p>
            <a:r>
              <a:rPr lang="ru-RU" sz="7200" dirty="0"/>
              <a:t>- Д</a:t>
            </a:r>
            <a:r>
              <a:rPr lang="ru-RU" sz="7200" dirty="0" smtClean="0"/>
              <a:t>елова </a:t>
            </a:r>
            <a:r>
              <a:rPr lang="ru-RU" sz="7200" dirty="0" err="1" smtClean="0"/>
              <a:t>етика</a:t>
            </a:r>
            <a:r>
              <a:rPr lang="ru-RU" sz="7200" dirty="0" smtClean="0"/>
              <a:t> – 7 служители</a:t>
            </a:r>
          </a:p>
          <a:p>
            <a:pPr marL="109728" indent="0">
              <a:buNone/>
            </a:pPr>
            <a:r>
              <a:rPr lang="ru-RU" sz="7200" dirty="0" smtClean="0"/>
              <a:t>     </a:t>
            </a:r>
          </a:p>
          <a:p>
            <a:r>
              <a:rPr lang="ru-RU" sz="7200" b="1" u="sng" dirty="0" smtClean="0"/>
              <a:t>УПРАВЛЕНИЕ </a:t>
            </a:r>
            <a:r>
              <a:rPr lang="ru-RU" sz="7200" b="1" u="sng" dirty="0"/>
              <a:t>НА ЧОВЕШКИТЕ РЕСУРСИ </a:t>
            </a:r>
            <a:r>
              <a:rPr lang="ru-RU" sz="7200" b="1" u="sng" dirty="0" smtClean="0"/>
              <a:t> -  </a:t>
            </a:r>
            <a:r>
              <a:rPr lang="ru-RU" sz="7200" b="1" u="sng" dirty="0" err="1" smtClean="0"/>
              <a:t>обучени</a:t>
            </a:r>
            <a:r>
              <a:rPr lang="ru-RU" sz="7200" b="1" u="sng" dirty="0" smtClean="0"/>
              <a:t> 5 </a:t>
            </a:r>
            <a:r>
              <a:rPr lang="ru-RU" sz="7200" b="1" u="sng" dirty="0"/>
              <a:t>служители от общата и специализирана администрация </a:t>
            </a:r>
            <a:r>
              <a:rPr lang="ru-RU" sz="7200" b="1" u="sng" dirty="0" smtClean="0"/>
              <a:t>(от 5 </a:t>
            </a:r>
            <a:r>
              <a:rPr lang="ru-RU" sz="7200" b="1" u="sng" dirty="0" err="1" smtClean="0"/>
              <a:t>заложени</a:t>
            </a:r>
            <a:r>
              <a:rPr lang="ru-RU" sz="7200" b="1" u="sng" dirty="0"/>
              <a:t>)</a:t>
            </a:r>
            <a:endParaRPr lang="ru-RU" sz="7200" b="1" u="sng" dirty="0" smtClean="0"/>
          </a:p>
          <a:p>
            <a:r>
              <a:rPr lang="ru-RU" sz="7200" dirty="0" smtClean="0"/>
              <a:t>- Управление и оценка на </a:t>
            </a:r>
            <a:r>
              <a:rPr lang="ru-RU" sz="7200" dirty="0" err="1" smtClean="0"/>
              <a:t>изпълнението</a:t>
            </a:r>
            <a:r>
              <a:rPr lang="ru-RU" sz="7200" dirty="0" smtClean="0"/>
              <a:t> – </a:t>
            </a:r>
            <a:r>
              <a:rPr lang="ru-RU" sz="7200" dirty="0"/>
              <a:t>2 служители</a:t>
            </a:r>
          </a:p>
          <a:p>
            <a:r>
              <a:rPr lang="ru-RU" sz="7200" dirty="0" smtClean="0"/>
              <a:t>- Управление на </a:t>
            </a:r>
            <a:r>
              <a:rPr lang="ru-RU" sz="7200" dirty="0" err="1" smtClean="0"/>
              <a:t>конфликтите</a:t>
            </a:r>
            <a:r>
              <a:rPr lang="ru-RU" sz="7200" dirty="0" smtClean="0"/>
              <a:t> и техники за </a:t>
            </a:r>
            <a:r>
              <a:rPr lang="ru-RU" sz="7200" dirty="0" err="1" smtClean="0"/>
              <a:t>разрешаване</a:t>
            </a:r>
            <a:r>
              <a:rPr lang="ru-RU" sz="7200" dirty="0" smtClean="0"/>
              <a:t> на </a:t>
            </a:r>
            <a:r>
              <a:rPr lang="ru-RU" sz="7200" dirty="0" err="1" smtClean="0"/>
              <a:t>проблеми</a:t>
            </a:r>
            <a:r>
              <a:rPr lang="ru-RU" sz="7200" dirty="0" smtClean="0"/>
              <a:t> – 2 служители</a:t>
            </a:r>
          </a:p>
          <a:p>
            <a:r>
              <a:rPr lang="ru-RU" sz="7200" dirty="0" smtClean="0"/>
              <a:t>- Умения за </a:t>
            </a:r>
            <a:r>
              <a:rPr lang="ru-RU" sz="7200" dirty="0" err="1" smtClean="0"/>
              <a:t>набиране</a:t>
            </a:r>
            <a:r>
              <a:rPr lang="ru-RU" sz="7200" dirty="0" smtClean="0"/>
              <a:t> и подбор на служители в </a:t>
            </a:r>
            <a:r>
              <a:rPr lang="ru-RU" sz="7200" dirty="0" err="1" smtClean="0"/>
              <a:t>държавната</a:t>
            </a:r>
            <a:r>
              <a:rPr lang="ru-RU" sz="7200" dirty="0" smtClean="0"/>
              <a:t> администрация – 1 </a:t>
            </a:r>
            <a:r>
              <a:rPr lang="ru-RU" sz="7200" dirty="0" err="1" smtClean="0"/>
              <a:t>служител</a:t>
            </a:r>
            <a:endParaRPr lang="ru-RU" sz="7200" dirty="0" smtClean="0"/>
          </a:p>
          <a:p>
            <a:endParaRPr lang="ru-RU" sz="72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 </a:t>
            </a:r>
          </a:p>
          <a:p>
            <a:endParaRPr lang="ru-RU" dirty="0" smtClean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Дейност 2: Обучения от каталога на ИПА </a:t>
            </a:r>
            <a:r>
              <a:rPr lang="bg-BG" sz="3100" dirty="0" smtClean="0"/>
              <a:t>за 2013 г.</a:t>
            </a:r>
            <a:br>
              <a:rPr lang="bg-BG" sz="3100" dirty="0" smtClean="0"/>
            </a:b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3518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u="sng" dirty="0"/>
              <a:t>ЕФЕКТИВНИ КОМУНИКАЦИИ НА ДЪРЖАВНАТА АДМИНИСТРАЦИЯ -  </a:t>
            </a:r>
            <a:r>
              <a:rPr lang="ru-RU" b="1" u="sng" dirty="0" err="1" smtClean="0"/>
              <a:t>обучени</a:t>
            </a:r>
            <a:r>
              <a:rPr lang="ru-RU" b="1" u="sng" dirty="0" smtClean="0"/>
              <a:t> 15 </a:t>
            </a:r>
            <a:r>
              <a:rPr lang="ru-RU" b="1" u="sng" dirty="0"/>
              <a:t>служители от общата и специализирана </a:t>
            </a:r>
            <a:r>
              <a:rPr lang="ru-RU" b="1" u="sng" dirty="0" smtClean="0"/>
              <a:t>администрация (от 15 </a:t>
            </a:r>
            <a:r>
              <a:rPr lang="ru-RU" b="1" u="sng" dirty="0" err="1" smtClean="0"/>
              <a:t>заложени</a:t>
            </a:r>
            <a:r>
              <a:rPr lang="ru-RU" b="1" u="sng" dirty="0" smtClean="0"/>
              <a:t>)</a:t>
            </a:r>
          </a:p>
          <a:p>
            <a:r>
              <a:rPr lang="ru-RU" dirty="0" smtClean="0"/>
              <a:t>Делова </a:t>
            </a:r>
            <a:r>
              <a:rPr lang="ru-RU" dirty="0" err="1" smtClean="0"/>
              <a:t>комуникация</a:t>
            </a:r>
            <a:r>
              <a:rPr lang="ru-RU" dirty="0" smtClean="0"/>
              <a:t> и </a:t>
            </a:r>
            <a:r>
              <a:rPr lang="ru-RU" dirty="0" err="1" smtClean="0"/>
              <a:t>етикет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smtClean="0"/>
              <a:t>9 </a:t>
            </a:r>
            <a:r>
              <a:rPr lang="ru-RU" dirty="0"/>
              <a:t>служители</a:t>
            </a:r>
          </a:p>
          <a:p>
            <a:r>
              <a:rPr lang="ru-RU" dirty="0" err="1" smtClean="0"/>
              <a:t>Връзки</a:t>
            </a:r>
            <a:r>
              <a:rPr lang="ru-RU" dirty="0" smtClean="0"/>
              <a:t> с </a:t>
            </a:r>
            <a:r>
              <a:rPr lang="ru-RU" dirty="0" err="1" smtClean="0"/>
              <a:t>обществеността</a:t>
            </a:r>
            <a:r>
              <a:rPr lang="ru-RU" dirty="0" smtClean="0"/>
              <a:t> </a:t>
            </a:r>
            <a:r>
              <a:rPr lang="ru-RU" dirty="0"/>
              <a:t>- 3 служители</a:t>
            </a:r>
          </a:p>
          <a:p>
            <a:r>
              <a:rPr lang="ru-RU" dirty="0" err="1" smtClean="0"/>
              <a:t>Изграждане</a:t>
            </a:r>
            <a:r>
              <a:rPr lang="ru-RU" dirty="0" smtClean="0"/>
              <a:t> на публичен имидж – 3 служители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b="1" u="sng" dirty="0" smtClean="0"/>
              <a:t>ПРАВНИ АСПЕКТИ И УПРАВЛЕНИЕ НА АДМИНИСТРАТИВНАТА ДЕЙНОСТ. ПРЕВЕНЦИЯ И ПРОТИВОДЕЙСТВИЕ НА КОРУПЦИЯТА  - </a:t>
            </a:r>
            <a:r>
              <a:rPr lang="ru-RU" b="1" u="sng" dirty="0" err="1" smtClean="0">
                <a:solidFill>
                  <a:srgbClr val="FF0000"/>
                </a:solidFill>
              </a:rPr>
              <a:t>обучени</a:t>
            </a:r>
            <a:r>
              <a:rPr lang="ru-RU" b="1" u="sng" dirty="0" smtClean="0">
                <a:solidFill>
                  <a:srgbClr val="FF0000"/>
                </a:solidFill>
              </a:rPr>
              <a:t> 7 служители от общата и </a:t>
            </a:r>
            <a:r>
              <a:rPr lang="ru-RU" b="1" u="sng" dirty="0">
                <a:solidFill>
                  <a:srgbClr val="FF0000"/>
                </a:solidFill>
              </a:rPr>
              <a:t>специализирана </a:t>
            </a:r>
            <a:r>
              <a:rPr lang="ru-RU" b="1" u="sng" dirty="0" smtClean="0">
                <a:solidFill>
                  <a:srgbClr val="FF0000"/>
                </a:solidFill>
              </a:rPr>
              <a:t>администрация (</a:t>
            </a:r>
            <a:r>
              <a:rPr lang="ru-RU" b="1" u="sng" dirty="0">
                <a:solidFill>
                  <a:srgbClr val="FF0000"/>
                </a:solidFill>
              </a:rPr>
              <a:t>от </a:t>
            </a:r>
            <a:r>
              <a:rPr lang="ru-RU" b="1" u="sng" dirty="0" smtClean="0">
                <a:solidFill>
                  <a:srgbClr val="FF0000"/>
                </a:solidFill>
              </a:rPr>
              <a:t>11 </a:t>
            </a:r>
            <a:r>
              <a:rPr lang="ru-RU" b="1" u="sng" dirty="0" err="1">
                <a:solidFill>
                  <a:srgbClr val="FF0000"/>
                </a:solidFill>
              </a:rPr>
              <a:t>заложени</a:t>
            </a:r>
            <a:r>
              <a:rPr lang="ru-RU" b="1" u="sng" dirty="0">
                <a:solidFill>
                  <a:srgbClr val="FF0000"/>
                </a:solidFill>
              </a:rPr>
              <a:t>)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Основи</a:t>
            </a:r>
            <a:r>
              <a:rPr lang="ru-RU" dirty="0" smtClean="0"/>
              <a:t> на </a:t>
            </a:r>
            <a:r>
              <a:rPr lang="ru-RU" dirty="0" err="1" smtClean="0"/>
              <a:t>материалното</a:t>
            </a:r>
            <a:r>
              <a:rPr lang="ru-RU" dirty="0" smtClean="0"/>
              <a:t> право на ЕС </a:t>
            </a:r>
            <a:r>
              <a:rPr lang="ru-RU" dirty="0"/>
              <a:t>- 3 служители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Политикa</a:t>
            </a:r>
            <a:r>
              <a:rPr lang="ru-RU" dirty="0" smtClean="0"/>
              <a:t> на </a:t>
            </a:r>
            <a:r>
              <a:rPr lang="ru-RU" dirty="0" err="1" smtClean="0"/>
              <a:t>Европейския</a:t>
            </a:r>
            <a:r>
              <a:rPr lang="ru-RU" dirty="0" smtClean="0"/>
              <a:t> </a:t>
            </a:r>
            <a:r>
              <a:rPr lang="ru-RU" dirty="0" err="1" smtClean="0"/>
              <a:t>съюз</a:t>
            </a:r>
            <a:r>
              <a:rPr lang="ru-RU" dirty="0" smtClean="0"/>
              <a:t> за защита на </a:t>
            </a:r>
            <a:r>
              <a:rPr lang="ru-RU" dirty="0" err="1" smtClean="0"/>
              <a:t>личните</a:t>
            </a:r>
            <a:r>
              <a:rPr lang="ru-RU" dirty="0" smtClean="0"/>
              <a:t> </a:t>
            </a:r>
            <a:r>
              <a:rPr lang="ru-RU" dirty="0" err="1" smtClean="0"/>
              <a:t>данни</a:t>
            </a:r>
            <a:r>
              <a:rPr lang="ru-RU" dirty="0" smtClean="0"/>
              <a:t>, </a:t>
            </a:r>
            <a:r>
              <a:rPr lang="ru-RU" dirty="0" err="1" smtClean="0"/>
              <a:t>правната</a:t>
            </a:r>
            <a:r>
              <a:rPr lang="ru-RU" dirty="0" smtClean="0"/>
              <a:t> </a:t>
            </a:r>
            <a:r>
              <a:rPr lang="ru-RU" dirty="0" err="1" smtClean="0"/>
              <a:t>регулация</a:t>
            </a:r>
            <a:r>
              <a:rPr lang="ru-RU" dirty="0" smtClean="0"/>
              <a:t> и практика в </a:t>
            </a:r>
            <a:r>
              <a:rPr lang="ru-RU" dirty="0" err="1" smtClean="0"/>
              <a:t>България</a:t>
            </a:r>
            <a:r>
              <a:rPr lang="ru-RU" dirty="0" smtClean="0"/>
              <a:t> – 1 </a:t>
            </a:r>
            <a:r>
              <a:rPr lang="ru-RU" dirty="0" err="1" smtClean="0"/>
              <a:t>служител</a:t>
            </a:r>
            <a:endParaRPr lang="ru-RU" dirty="0" smtClean="0"/>
          </a:p>
          <a:p>
            <a:r>
              <a:rPr lang="ru-RU" dirty="0"/>
              <a:t>- </a:t>
            </a:r>
            <a:r>
              <a:rPr lang="ru-RU" dirty="0" smtClean="0"/>
              <a:t>Административно </a:t>
            </a:r>
            <a:r>
              <a:rPr lang="ru-RU" dirty="0" err="1" smtClean="0"/>
              <a:t>регулиране</a:t>
            </a:r>
            <a:r>
              <a:rPr lang="ru-RU" dirty="0" smtClean="0"/>
              <a:t> на </a:t>
            </a:r>
            <a:r>
              <a:rPr lang="ru-RU" dirty="0" err="1" smtClean="0"/>
              <a:t>стопанската</a:t>
            </a:r>
            <a:r>
              <a:rPr lang="ru-RU" dirty="0" smtClean="0"/>
              <a:t> </a:t>
            </a:r>
            <a:r>
              <a:rPr lang="ru-RU" dirty="0" err="1" smtClean="0"/>
              <a:t>дейност</a:t>
            </a:r>
            <a:r>
              <a:rPr lang="ru-RU" dirty="0" smtClean="0"/>
              <a:t> – 3 служители</a:t>
            </a:r>
          </a:p>
          <a:p>
            <a:endParaRPr lang="ru-RU" dirty="0" smtClean="0"/>
          </a:p>
          <a:p>
            <a:r>
              <a:rPr lang="ru-RU" b="1" u="sng" dirty="0" smtClean="0"/>
              <a:t>ФИНАНСОВО </a:t>
            </a:r>
            <a:r>
              <a:rPr lang="ru-RU" b="1" u="sng" dirty="0"/>
              <a:t>И СТОПАНСКО УПРАВЛЕНИЕ  - </a:t>
            </a:r>
            <a:r>
              <a:rPr lang="ru-RU" b="1" u="sng" dirty="0" err="1" smtClean="0"/>
              <a:t>обучени</a:t>
            </a:r>
            <a:r>
              <a:rPr lang="ru-RU" b="1" u="sng" dirty="0" smtClean="0"/>
              <a:t> 7 </a:t>
            </a:r>
            <a:r>
              <a:rPr lang="ru-RU" b="1" u="sng" dirty="0"/>
              <a:t>служители от общата и специализирана </a:t>
            </a:r>
            <a:r>
              <a:rPr lang="ru-RU" b="1" u="sng" dirty="0" smtClean="0"/>
              <a:t>администрация (от 7 </a:t>
            </a:r>
            <a:r>
              <a:rPr lang="ru-RU" b="1" u="sng" dirty="0" err="1" smtClean="0"/>
              <a:t>заложени</a:t>
            </a:r>
            <a:r>
              <a:rPr lang="ru-RU" b="1" u="sng" dirty="0"/>
              <a:t>)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Вътрешен</a:t>
            </a:r>
            <a:r>
              <a:rPr lang="ru-RU" dirty="0" smtClean="0"/>
              <a:t> и </a:t>
            </a:r>
            <a:r>
              <a:rPr lang="ru-RU" dirty="0" err="1" smtClean="0"/>
              <a:t>външен</a:t>
            </a:r>
            <a:r>
              <a:rPr lang="ru-RU" dirty="0" smtClean="0"/>
              <a:t> </a:t>
            </a:r>
            <a:r>
              <a:rPr lang="ru-RU" dirty="0" err="1" smtClean="0"/>
              <a:t>одит</a:t>
            </a:r>
            <a:r>
              <a:rPr lang="ru-RU" dirty="0"/>
              <a:t> - 7 служители </a:t>
            </a:r>
            <a:endParaRPr lang="ru-RU" dirty="0" smtClean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02" y="332656"/>
            <a:ext cx="835183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492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/>
              <a:t>Е-ПРАВИТЕЛСТВО: ИЗГРАЖДАНЕ, УМЕНИЯ </a:t>
            </a:r>
            <a:r>
              <a:rPr lang="ru-RU" b="1" u="sng" dirty="0" smtClean="0"/>
              <a:t>– </a:t>
            </a:r>
            <a:r>
              <a:rPr lang="ru-RU" b="1" u="sng" dirty="0" err="1" smtClean="0">
                <a:solidFill>
                  <a:srgbClr val="FF0000"/>
                </a:solidFill>
              </a:rPr>
              <a:t>обучени</a:t>
            </a:r>
            <a:r>
              <a:rPr lang="ru-RU" b="1" u="sng" dirty="0" smtClean="0">
                <a:solidFill>
                  <a:srgbClr val="FF0000"/>
                </a:solidFill>
              </a:rPr>
              <a:t> 11 </a:t>
            </a:r>
            <a:r>
              <a:rPr lang="ru-RU" b="1" u="sng" dirty="0">
                <a:solidFill>
                  <a:srgbClr val="FF0000"/>
                </a:solidFill>
              </a:rPr>
              <a:t>служители от общата и специализирана </a:t>
            </a:r>
            <a:r>
              <a:rPr lang="ru-RU" b="1" u="sng" dirty="0" smtClean="0">
                <a:solidFill>
                  <a:srgbClr val="FF0000"/>
                </a:solidFill>
              </a:rPr>
              <a:t>администрация (от 12 </a:t>
            </a:r>
            <a:r>
              <a:rPr lang="ru-RU" b="1" u="sng" dirty="0" err="1" smtClean="0">
                <a:solidFill>
                  <a:srgbClr val="FF0000"/>
                </a:solidFill>
              </a:rPr>
              <a:t>заложени</a:t>
            </a:r>
            <a:r>
              <a:rPr lang="ru-RU" b="1" u="sng" dirty="0">
                <a:solidFill>
                  <a:srgbClr val="FF0000"/>
                </a:solidFill>
              </a:rPr>
              <a:t>)</a:t>
            </a:r>
            <a:endParaRPr lang="ru-RU" b="1" u="sng" dirty="0" smtClean="0">
              <a:solidFill>
                <a:srgbClr val="FF0000"/>
              </a:solidFill>
            </a:endParaRPr>
          </a:p>
          <a:p>
            <a:r>
              <a:rPr lang="ru-RU" dirty="0"/>
              <a:t>- </a:t>
            </a:r>
            <a:r>
              <a:rPr lang="ru-RU" dirty="0" err="1" smtClean="0"/>
              <a:t>Изграждане</a:t>
            </a:r>
            <a:r>
              <a:rPr lang="ru-RU" dirty="0" smtClean="0"/>
              <a:t> на среда за </a:t>
            </a:r>
            <a:r>
              <a:rPr lang="ru-RU" dirty="0" err="1" smtClean="0"/>
              <a:t>практическо</a:t>
            </a:r>
            <a:r>
              <a:rPr lang="ru-RU" dirty="0" smtClean="0"/>
              <a:t> </a:t>
            </a:r>
            <a:r>
              <a:rPr lang="ru-RU" dirty="0" err="1" smtClean="0"/>
              <a:t>прилагане</a:t>
            </a:r>
            <a:r>
              <a:rPr lang="ru-RU" dirty="0" smtClean="0"/>
              <a:t> на Закона за </a:t>
            </a:r>
            <a:r>
              <a:rPr lang="ru-RU" dirty="0" err="1" smtClean="0"/>
              <a:t>електронното</a:t>
            </a:r>
            <a:r>
              <a:rPr lang="ru-RU" dirty="0" smtClean="0"/>
              <a:t> управление</a:t>
            </a:r>
            <a:r>
              <a:rPr lang="ru-RU" dirty="0"/>
              <a:t> </a:t>
            </a:r>
            <a:r>
              <a:rPr lang="ru-RU" dirty="0" smtClean="0"/>
              <a:t>- 2 служители</a:t>
            </a:r>
          </a:p>
          <a:p>
            <a:r>
              <a:rPr lang="ru-RU" dirty="0"/>
              <a:t>- </a:t>
            </a:r>
            <a:r>
              <a:rPr lang="ru-RU" dirty="0" smtClean="0"/>
              <a:t>Административно </a:t>
            </a:r>
            <a:r>
              <a:rPr lang="ru-RU" dirty="0" err="1" smtClean="0"/>
              <a:t>обслужване</a:t>
            </a:r>
            <a:r>
              <a:rPr lang="ru-RU" dirty="0" smtClean="0"/>
              <a:t> – 4 служители</a:t>
            </a:r>
          </a:p>
          <a:p>
            <a:r>
              <a:rPr lang="ru-RU" dirty="0" smtClean="0"/>
              <a:t>- Работа с </a:t>
            </a:r>
            <a:r>
              <a:rPr lang="ru-RU" dirty="0" err="1" smtClean="0"/>
              <a:t>електронно</a:t>
            </a:r>
            <a:r>
              <a:rPr lang="ru-RU" dirty="0" smtClean="0"/>
              <a:t> </a:t>
            </a:r>
            <a:r>
              <a:rPr lang="ru-RU" dirty="0" err="1" smtClean="0"/>
              <a:t>подписани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 – 3 служители</a:t>
            </a:r>
          </a:p>
          <a:p>
            <a:r>
              <a:rPr lang="ru-RU" dirty="0"/>
              <a:t>- </a:t>
            </a:r>
            <a:r>
              <a:rPr lang="ru-RU" dirty="0" err="1" smtClean="0"/>
              <a:t>Електронни</a:t>
            </a:r>
            <a:r>
              <a:rPr lang="ru-RU" dirty="0" smtClean="0"/>
              <a:t> </a:t>
            </a:r>
            <a:r>
              <a:rPr lang="ru-RU" dirty="0" err="1" smtClean="0"/>
              <a:t>тaблици</a:t>
            </a:r>
            <a:r>
              <a:rPr lang="ru-RU" dirty="0" smtClean="0"/>
              <a:t> с MS </a:t>
            </a:r>
            <a:r>
              <a:rPr lang="ru-RU" dirty="0" err="1" smtClean="0"/>
              <a:t>Excel</a:t>
            </a:r>
            <a:r>
              <a:rPr lang="ru-RU" dirty="0" smtClean="0"/>
              <a:t> (</a:t>
            </a:r>
            <a:r>
              <a:rPr lang="ru-RU" dirty="0"/>
              <a:t>базов курс</a:t>
            </a:r>
            <a:r>
              <a:rPr lang="ru-RU" dirty="0" smtClean="0"/>
              <a:t>) – 1 </a:t>
            </a:r>
            <a:r>
              <a:rPr lang="ru-RU" dirty="0" err="1" smtClean="0"/>
              <a:t>служител</a:t>
            </a:r>
            <a:endParaRPr lang="ru-RU" dirty="0" smtClean="0"/>
          </a:p>
          <a:p>
            <a:r>
              <a:rPr lang="ru-RU" dirty="0"/>
              <a:t>- </a:t>
            </a:r>
            <a:r>
              <a:rPr lang="ru-RU" dirty="0" err="1" smtClean="0"/>
              <a:t>Създаване</a:t>
            </a:r>
            <a:r>
              <a:rPr lang="ru-RU" dirty="0" smtClean="0"/>
              <a:t> на добре </a:t>
            </a:r>
            <a:r>
              <a:rPr lang="ru-RU" dirty="0" err="1" smtClean="0"/>
              <a:t>изглеждащи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 с MS </a:t>
            </a:r>
            <a:r>
              <a:rPr lang="ru-RU" dirty="0" err="1" smtClean="0"/>
              <a:t>Word</a:t>
            </a:r>
            <a:r>
              <a:rPr lang="ru-RU" dirty="0" smtClean="0"/>
              <a:t> </a:t>
            </a:r>
            <a:r>
              <a:rPr lang="ru-RU" dirty="0"/>
              <a:t>- 1 </a:t>
            </a:r>
            <a:r>
              <a:rPr lang="ru-RU" dirty="0" err="1"/>
              <a:t>служител</a:t>
            </a:r>
            <a:endParaRPr lang="ru-RU" dirty="0" smtClean="0"/>
          </a:p>
          <a:p>
            <a:endParaRPr lang="ru-RU" dirty="0" smtClean="0"/>
          </a:p>
          <a:p>
            <a:r>
              <a:rPr lang="ru-RU" b="1" u="sng" dirty="0" smtClean="0"/>
              <a:t>СПЕЦИАЛИЗИРАНО </a:t>
            </a:r>
            <a:r>
              <a:rPr lang="ru-RU" b="1" u="sng" dirty="0"/>
              <a:t>ЧУЖДОЕЗИКОВО ОБУЧЕНИЕ </a:t>
            </a:r>
            <a:r>
              <a:rPr lang="ru-RU" b="1" u="sng" dirty="0" smtClean="0"/>
              <a:t>– </a:t>
            </a:r>
            <a:r>
              <a:rPr lang="ru-RU" b="1" u="sng" dirty="0" err="1" smtClean="0"/>
              <a:t>обучени</a:t>
            </a:r>
            <a:r>
              <a:rPr lang="ru-RU" b="1" u="sng" dirty="0" smtClean="0"/>
              <a:t> 4 </a:t>
            </a:r>
            <a:r>
              <a:rPr lang="ru-RU" b="1" u="sng" dirty="0"/>
              <a:t>служители от специализираната </a:t>
            </a:r>
            <a:r>
              <a:rPr lang="ru-RU" b="1" u="sng" dirty="0" smtClean="0"/>
              <a:t>администрация (от 4 </a:t>
            </a:r>
            <a:r>
              <a:rPr lang="ru-RU" b="1" u="sng" dirty="0" err="1" smtClean="0"/>
              <a:t>заложени</a:t>
            </a:r>
            <a:r>
              <a:rPr lang="ru-RU" b="1" u="sng" dirty="0" smtClean="0"/>
              <a:t>).</a:t>
            </a:r>
          </a:p>
          <a:p>
            <a:r>
              <a:rPr lang="ru-RU" dirty="0"/>
              <a:t>- </a:t>
            </a:r>
            <a:r>
              <a:rPr lang="ru-RU" dirty="0" err="1" smtClean="0"/>
              <a:t>Презентационни</a:t>
            </a:r>
            <a:r>
              <a:rPr lang="ru-RU" dirty="0" smtClean="0"/>
              <a:t> умения (</a:t>
            </a:r>
            <a:r>
              <a:rPr lang="ru-RU" dirty="0"/>
              <a:t>на английски </a:t>
            </a:r>
            <a:r>
              <a:rPr lang="ru-RU" dirty="0" err="1"/>
              <a:t>език</a:t>
            </a:r>
            <a:r>
              <a:rPr lang="ru-RU" dirty="0" smtClean="0"/>
              <a:t>) – 4 служители</a:t>
            </a:r>
            <a:endParaRPr lang="ru-RU" dirty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351837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022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sz="4000" b="1" dirty="0"/>
              <a:t>Дейност 2: Обучения от каталога на ИПА за 2013 г.</a:t>
            </a:r>
            <a:br>
              <a:rPr lang="ru-RU" sz="4000" b="1" dirty="0"/>
            </a:br>
            <a:endParaRPr lang="ru-RU" sz="4000" b="1" dirty="0" smtClean="0"/>
          </a:p>
          <a:p>
            <a:pPr marL="109728" indent="0">
              <a:buNone/>
            </a:pPr>
            <a:r>
              <a:rPr lang="bg-BG" b="1" dirty="0" smtClean="0"/>
              <a:t>Заложени индикатори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72 </a:t>
            </a:r>
            <a:r>
              <a:rPr lang="ru-RU" dirty="0" err="1"/>
              <a:t>броя</a:t>
            </a:r>
            <a:r>
              <a:rPr lang="ru-RU" dirty="0"/>
              <a:t>, от които 56 </a:t>
            </a:r>
            <a:r>
              <a:rPr lang="ru-RU" dirty="0" err="1"/>
              <a:t>броя</a:t>
            </a:r>
            <a:r>
              <a:rPr lang="ru-RU" dirty="0"/>
              <a:t> жени служители на ИАЖА успешно </a:t>
            </a:r>
            <a:r>
              <a:rPr lang="ru-RU" dirty="0" err="1"/>
              <a:t>преминали</a:t>
            </a:r>
            <a:r>
              <a:rPr lang="ru-RU" dirty="0"/>
              <a:t> </a:t>
            </a:r>
            <a:r>
              <a:rPr lang="ru-RU" dirty="0" err="1"/>
              <a:t>обученията</a:t>
            </a:r>
            <a:r>
              <a:rPr lang="ru-RU" dirty="0"/>
              <a:t> с </a:t>
            </a:r>
            <a:r>
              <a:rPr lang="ru-RU" dirty="0" err="1"/>
              <a:t>получаване</a:t>
            </a:r>
            <a:r>
              <a:rPr lang="ru-RU" dirty="0"/>
              <a:t> на </a:t>
            </a:r>
            <a:r>
              <a:rPr lang="ru-RU" dirty="0" err="1" smtClean="0"/>
              <a:t>сертификати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 marL="109728" indent="0">
              <a:buNone/>
            </a:pPr>
            <a:r>
              <a:rPr lang="bg-BG" b="1" dirty="0" smtClean="0"/>
              <a:t>Постигнати </a:t>
            </a:r>
            <a:r>
              <a:rPr lang="bg-BG" b="1" dirty="0"/>
              <a:t>индикатори </a:t>
            </a:r>
            <a:endParaRPr lang="bg-BG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Обучени</a:t>
            </a:r>
            <a:r>
              <a:rPr lang="ru-RU" dirty="0" smtClean="0"/>
              <a:t> са 67 </a:t>
            </a:r>
            <a:r>
              <a:rPr lang="ru-RU" dirty="0" err="1" smtClean="0"/>
              <a:t>обучени</a:t>
            </a:r>
            <a:r>
              <a:rPr lang="ru-RU" dirty="0" smtClean="0"/>
              <a:t> </a:t>
            </a:r>
            <a:r>
              <a:rPr lang="ru-RU" dirty="0"/>
              <a:t>служители от ИАЖА, в </a:t>
            </a:r>
            <a:r>
              <a:rPr lang="ru-RU" dirty="0" err="1"/>
              <a:t>т.ч</a:t>
            </a:r>
            <a:r>
              <a:rPr lang="ru-RU" dirty="0"/>
              <a:t>. 43 </a:t>
            </a:r>
            <a:r>
              <a:rPr lang="ru-RU" dirty="0" smtClean="0"/>
              <a:t>жени, </a:t>
            </a:r>
            <a:r>
              <a:rPr lang="ru-RU" dirty="0" err="1" smtClean="0"/>
              <a:t>удостоверени</a:t>
            </a:r>
            <a:r>
              <a:rPr lang="ru-RU" dirty="0" smtClean="0"/>
              <a:t> </a:t>
            </a:r>
            <a:r>
              <a:rPr lang="ru-RU" dirty="0" err="1" smtClean="0"/>
              <a:t>със</a:t>
            </a:r>
            <a:r>
              <a:rPr lang="ru-RU" dirty="0" smtClean="0"/>
              <a:t> </a:t>
            </a:r>
            <a:r>
              <a:rPr lang="ru-RU" dirty="0" err="1" smtClean="0"/>
              <a:t>сертификати</a:t>
            </a:r>
            <a:r>
              <a:rPr lang="ru-RU" dirty="0" smtClean="0"/>
              <a:t>, </a:t>
            </a:r>
            <a:r>
              <a:rPr lang="ru-RU" dirty="0" err="1"/>
              <a:t>издадени</a:t>
            </a:r>
            <a:r>
              <a:rPr lang="ru-RU" dirty="0"/>
              <a:t> </a:t>
            </a:r>
            <a:r>
              <a:rPr lang="ru-RU" dirty="0" smtClean="0"/>
              <a:t>от ИПА </a:t>
            </a:r>
          </a:p>
          <a:p>
            <a:pPr marL="109728" indent="0">
              <a:buNone/>
            </a:pPr>
            <a:endParaRPr lang="ru-RU" sz="2000" dirty="0" smtClean="0"/>
          </a:p>
          <a:p>
            <a:pPr marL="109728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* </a:t>
            </a:r>
            <a:r>
              <a:rPr lang="ru-RU" sz="2000" i="1" dirty="0" err="1" smtClean="0">
                <a:solidFill>
                  <a:srgbClr val="FF0000"/>
                </a:solidFill>
              </a:rPr>
              <a:t>Заложеният</a:t>
            </a:r>
            <a:r>
              <a:rPr lang="ru-RU" sz="2000" i="1" dirty="0" smtClean="0">
                <a:solidFill>
                  <a:srgbClr val="FF0000"/>
                </a:solidFill>
              </a:rPr>
              <a:t> индикатор не е </a:t>
            </a:r>
            <a:r>
              <a:rPr lang="ru-RU" sz="2000" i="1" dirty="0" err="1" smtClean="0">
                <a:solidFill>
                  <a:srgbClr val="FF0000"/>
                </a:solidFill>
              </a:rPr>
              <a:t>постигнат</a:t>
            </a:r>
            <a:r>
              <a:rPr lang="ru-RU" sz="2000" i="1" dirty="0" smtClean="0">
                <a:solidFill>
                  <a:srgbClr val="FF0000"/>
                </a:solidFill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</a:rPr>
              <a:t>поради</a:t>
            </a:r>
            <a:r>
              <a:rPr lang="ru-RU" sz="2000" i="1" dirty="0" smtClean="0">
                <a:solidFill>
                  <a:srgbClr val="FF0000"/>
                </a:solidFill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</a:rPr>
              <a:t>невъзможността</a:t>
            </a:r>
            <a:r>
              <a:rPr lang="ru-RU" sz="2000" i="1" dirty="0" smtClean="0">
                <a:solidFill>
                  <a:srgbClr val="FF0000"/>
                </a:solidFill>
              </a:rPr>
              <a:t> на </a:t>
            </a:r>
            <a:r>
              <a:rPr lang="ru-RU" sz="2000" i="1" dirty="0">
                <a:solidFill>
                  <a:srgbClr val="FF0000"/>
                </a:solidFill>
              </a:rPr>
              <a:t>ИПА </a:t>
            </a:r>
            <a:r>
              <a:rPr lang="ru-RU" sz="2000" i="1" dirty="0" smtClean="0">
                <a:solidFill>
                  <a:srgbClr val="FF0000"/>
                </a:solidFill>
              </a:rPr>
              <a:t>да </a:t>
            </a:r>
            <a:r>
              <a:rPr lang="ru-RU" sz="2000" i="1" dirty="0" err="1" smtClean="0">
                <a:solidFill>
                  <a:srgbClr val="FF0000"/>
                </a:solidFill>
              </a:rPr>
              <a:t>организира</a:t>
            </a:r>
            <a:r>
              <a:rPr lang="ru-RU" sz="2000" i="1" dirty="0" smtClean="0">
                <a:solidFill>
                  <a:srgbClr val="FF0000"/>
                </a:solidFill>
              </a:rPr>
              <a:t> обучения за 5-ма служителя на ИАЖА:</a:t>
            </a:r>
          </a:p>
          <a:p>
            <a:pPr marL="109728" indent="0"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ПР-15/2013 </a:t>
            </a:r>
            <a:r>
              <a:rPr lang="ru-RU" sz="2000" i="1" dirty="0">
                <a:solidFill>
                  <a:srgbClr val="FF0000"/>
                </a:solidFill>
              </a:rPr>
              <a:t>„Участие на </a:t>
            </a:r>
            <a:r>
              <a:rPr lang="ru-RU" sz="2000" i="1" dirty="0" err="1">
                <a:solidFill>
                  <a:srgbClr val="FF0000"/>
                </a:solidFill>
              </a:rPr>
              <a:t>България</a:t>
            </a:r>
            <a:r>
              <a:rPr lang="ru-RU" sz="2000" i="1" dirty="0">
                <a:solidFill>
                  <a:srgbClr val="FF0000"/>
                </a:solidFill>
              </a:rPr>
              <a:t> в </a:t>
            </a:r>
            <a:r>
              <a:rPr lang="ru-RU" sz="2000" i="1" dirty="0" err="1">
                <a:solidFill>
                  <a:srgbClr val="FF0000"/>
                </a:solidFill>
              </a:rPr>
              <a:t>процеса</a:t>
            </a:r>
            <a:r>
              <a:rPr lang="ru-RU" sz="2000" i="1" dirty="0">
                <a:solidFill>
                  <a:srgbClr val="FF0000"/>
                </a:solidFill>
              </a:rPr>
              <a:t> на </a:t>
            </a:r>
            <a:r>
              <a:rPr lang="ru-RU" sz="2000" i="1" dirty="0" err="1">
                <a:solidFill>
                  <a:srgbClr val="FF0000"/>
                </a:solidFill>
              </a:rPr>
              <a:t>вземане</a:t>
            </a:r>
            <a:r>
              <a:rPr lang="ru-RU" sz="2000" i="1" dirty="0">
                <a:solidFill>
                  <a:srgbClr val="FF0000"/>
                </a:solidFill>
              </a:rPr>
              <a:t> на решения от </a:t>
            </a:r>
            <a:r>
              <a:rPr lang="ru-RU" sz="2000" i="1" dirty="0" err="1">
                <a:solidFill>
                  <a:srgbClr val="FF0000"/>
                </a:solidFill>
              </a:rPr>
              <a:t>институциите</a:t>
            </a:r>
            <a:r>
              <a:rPr lang="ru-RU" sz="2000" i="1" dirty="0">
                <a:solidFill>
                  <a:srgbClr val="FF0000"/>
                </a:solidFill>
              </a:rPr>
              <a:t> на ЕС и нарушение на </a:t>
            </a:r>
            <a:r>
              <a:rPr lang="ru-RU" sz="2000" i="1" dirty="0" err="1">
                <a:solidFill>
                  <a:srgbClr val="FF0000"/>
                </a:solidFill>
              </a:rPr>
              <a:t>задължението</a:t>
            </a:r>
            <a:r>
              <a:rPr lang="ru-RU" sz="2000" i="1" dirty="0">
                <a:solidFill>
                  <a:srgbClr val="FF0000"/>
                </a:solidFill>
              </a:rPr>
              <a:t> за </a:t>
            </a:r>
            <a:r>
              <a:rPr lang="ru-RU" sz="2000" i="1" dirty="0" err="1">
                <a:solidFill>
                  <a:srgbClr val="FF0000"/>
                </a:solidFill>
              </a:rPr>
              <a:t>прилагане</a:t>
            </a:r>
            <a:r>
              <a:rPr lang="ru-RU" sz="2000" i="1" dirty="0">
                <a:solidFill>
                  <a:srgbClr val="FF0000"/>
                </a:solidFill>
              </a:rPr>
              <a:t> на </a:t>
            </a:r>
            <a:r>
              <a:rPr lang="ru-RU" sz="2000" i="1" dirty="0" err="1">
                <a:solidFill>
                  <a:srgbClr val="FF0000"/>
                </a:solidFill>
              </a:rPr>
              <a:t>правото</a:t>
            </a:r>
            <a:r>
              <a:rPr lang="ru-RU" sz="2000" i="1" dirty="0">
                <a:solidFill>
                  <a:srgbClr val="FF0000"/>
                </a:solidFill>
              </a:rPr>
              <a:t> на ЕС“ – 2-ма </a:t>
            </a:r>
            <a:r>
              <a:rPr lang="ru-RU" sz="2000" i="1" dirty="0" err="1">
                <a:solidFill>
                  <a:srgbClr val="FF0000"/>
                </a:solidFill>
              </a:rPr>
              <a:t>заявени</a:t>
            </a:r>
            <a:r>
              <a:rPr lang="ru-RU" sz="2000" i="1" dirty="0">
                <a:solidFill>
                  <a:srgbClr val="FF0000"/>
                </a:solidFill>
              </a:rPr>
              <a:t> участника от ИАЖА </a:t>
            </a:r>
          </a:p>
          <a:p>
            <a:pPr marL="109728" indent="0">
              <a:buNone/>
            </a:pPr>
            <a:r>
              <a:rPr lang="ru-RU" sz="2000" b="1" i="1" dirty="0">
                <a:solidFill>
                  <a:srgbClr val="FF0000"/>
                </a:solidFill>
              </a:rPr>
              <a:t>ИТО-29-2013</a:t>
            </a:r>
            <a:r>
              <a:rPr lang="ru-RU" sz="2000" i="1" dirty="0">
                <a:solidFill>
                  <a:srgbClr val="FF0000"/>
                </a:solidFill>
              </a:rPr>
              <a:t> „2008 </a:t>
            </a:r>
            <a:r>
              <a:rPr lang="ru-RU" sz="2000" i="1" dirty="0" err="1">
                <a:solidFill>
                  <a:srgbClr val="FF0000"/>
                </a:solidFill>
              </a:rPr>
              <a:t>Servers</a:t>
            </a:r>
            <a:r>
              <a:rPr lang="ru-RU" sz="2000" i="1" dirty="0">
                <a:solidFill>
                  <a:srgbClr val="FF0000"/>
                </a:solidFill>
              </a:rPr>
              <a:t> (</a:t>
            </a:r>
            <a:r>
              <a:rPr lang="ru-RU" sz="2000" i="1" dirty="0" err="1">
                <a:solidFill>
                  <a:srgbClr val="FF0000"/>
                </a:solidFill>
              </a:rPr>
              <a:t>Basic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 err="1">
                <a:solidFill>
                  <a:srgbClr val="FF0000"/>
                </a:solidFill>
              </a:rPr>
              <a:t>course</a:t>
            </a:r>
            <a:r>
              <a:rPr lang="ru-RU" sz="2000" i="1" dirty="0">
                <a:solidFill>
                  <a:srgbClr val="FF0000"/>
                </a:solidFill>
              </a:rPr>
              <a:t>) (дистанционна форма)“ – 1 </a:t>
            </a:r>
            <a:r>
              <a:rPr lang="ru-RU" sz="2000" i="1" dirty="0" err="1">
                <a:solidFill>
                  <a:srgbClr val="FF0000"/>
                </a:solidFill>
              </a:rPr>
              <a:t>заявен</a:t>
            </a:r>
            <a:r>
              <a:rPr lang="ru-RU" sz="2000" i="1" dirty="0">
                <a:solidFill>
                  <a:srgbClr val="FF0000"/>
                </a:solidFill>
              </a:rPr>
              <a:t> участник от ИАЖА.</a:t>
            </a:r>
          </a:p>
          <a:p>
            <a:pPr marL="109728" indent="0"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ПР-13-2013</a:t>
            </a:r>
            <a:r>
              <a:rPr lang="ru-RU" sz="2000" i="1" dirty="0" smtClean="0">
                <a:solidFill>
                  <a:srgbClr val="FF0000"/>
                </a:solidFill>
              </a:rPr>
              <a:t> </a:t>
            </a:r>
            <a:r>
              <a:rPr lang="ru-RU" sz="2000" i="1" dirty="0">
                <a:solidFill>
                  <a:srgbClr val="FF0000"/>
                </a:solidFill>
              </a:rPr>
              <a:t>„</a:t>
            </a:r>
            <a:r>
              <a:rPr lang="ru-RU" sz="2000" i="1" dirty="0" err="1">
                <a:solidFill>
                  <a:srgbClr val="FF0000"/>
                </a:solidFill>
              </a:rPr>
              <a:t>Съдебен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 err="1">
                <a:solidFill>
                  <a:srgbClr val="FF0000"/>
                </a:solidFill>
              </a:rPr>
              <a:t>контрол</a:t>
            </a:r>
            <a:r>
              <a:rPr lang="ru-RU" sz="2000" i="1" dirty="0">
                <a:solidFill>
                  <a:srgbClr val="FF0000"/>
                </a:solidFill>
              </a:rPr>
              <a:t> в </a:t>
            </a:r>
            <a:r>
              <a:rPr lang="ru-RU" sz="2000" i="1" dirty="0" err="1">
                <a:solidFill>
                  <a:srgbClr val="FF0000"/>
                </a:solidFill>
              </a:rPr>
              <a:t>правото</a:t>
            </a:r>
            <a:r>
              <a:rPr lang="ru-RU" sz="2000" i="1" dirty="0">
                <a:solidFill>
                  <a:srgbClr val="FF0000"/>
                </a:solidFill>
              </a:rPr>
              <a:t> на ЕС“ – 2-ма </a:t>
            </a:r>
            <a:r>
              <a:rPr lang="ru-RU" sz="2000" i="1" dirty="0" err="1">
                <a:solidFill>
                  <a:srgbClr val="FF0000"/>
                </a:solidFill>
              </a:rPr>
              <a:t>заявени</a:t>
            </a:r>
            <a:r>
              <a:rPr lang="ru-RU" sz="2000" i="1" dirty="0">
                <a:solidFill>
                  <a:srgbClr val="FF0000"/>
                </a:solidFill>
              </a:rPr>
              <a:t> участника от ИАЖА</a:t>
            </a:r>
          </a:p>
          <a:p>
            <a:pPr marL="109728" indent="0">
              <a:buNone/>
            </a:pPr>
            <a:endParaRPr lang="ru-RU" sz="2000" dirty="0"/>
          </a:p>
          <a:p>
            <a:pPr marL="109728" indent="0">
              <a:buNone/>
            </a:pP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08912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9516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3" y="1844825"/>
            <a:ext cx="8279581" cy="4032448"/>
          </a:xfrm>
        </p:spPr>
        <p:txBody>
          <a:bodyPr>
            <a:normAutofit fontScale="85000" lnSpcReduction="20000"/>
          </a:bodyPr>
          <a:lstStyle/>
          <a:p>
            <a:pPr marL="109728" lvl="0" indent="0">
              <a:buNone/>
            </a:pPr>
            <a:r>
              <a:rPr lang="bg-BG" sz="2400" b="1" dirty="0" smtClean="0"/>
              <a:t>Проведени бяха две обществени поръчки за изпълнител по проекта:</a:t>
            </a:r>
          </a:p>
          <a:p>
            <a:pPr marL="109728" lvl="0" indent="0">
              <a:buNone/>
            </a:pPr>
            <a:endParaRPr lang="bg-BG" sz="1600" b="1" dirty="0" smtClean="0"/>
          </a:p>
          <a:p>
            <a:pPr marL="109728" indent="0">
              <a:buNone/>
            </a:pPr>
            <a:r>
              <a:rPr lang="ru-RU" sz="2400" b="1" dirty="0" smtClean="0"/>
              <a:t>1. </a:t>
            </a:r>
            <a:r>
              <a:rPr lang="ru-RU" sz="2400" b="1" dirty="0" err="1" smtClean="0"/>
              <a:t>Обществена</a:t>
            </a:r>
            <a:r>
              <a:rPr lang="ru-RU" sz="2400" b="1" dirty="0" smtClean="0"/>
              <a:t> </a:t>
            </a:r>
            <a:r>
              <a:rPr lang="ru-RU" sz="2400" b="1" dirty="0" err="1"/>
              <a:t>поръчка</a:t>
            </a:r>
            <a:r>
              <a:rPr lang="ru-RU" sz="2400" b="1" dirty="0"/>
              <a:t> с предмет „</a:t>
            </a:r>
            <a:r>
              <a:rPr lang="ru-RU" sz="2400" b="1" dirty="0" err="1"/>
              <a:t>Осигуряване</a:t>
            </a:r>
            <a:r>
              <a:rPr lang="ru-RU" sz="2400" b="1" dirty="0"/>
              <a:t> на информация и </a:t>
            </a:r>
            <a:r>
              <a:rPr lang="ru-RU" sz="2400" b="1" dirty="0" err="1"/>
              <a:t>публичност</a:t>
            </a:r>
            <a:r>
              <a:rPr lang="ru-RU" sz="2400" b="1" dirty="0" smtClean="0"/>
              <a:t>”, </a:t>
            </a:r>
            <a:r>
              <a:rPr lang="ru-RU" sz="2400" b="1" dirty="0"/>
              <a:t>проведена по </a:t>
            </a:r>
            <a:r>
              <a:rPr lang="ru-RU" sz="2400" b="1" dirty="0" err="1"/>
              <a:t>реда</a:t>
            </a:r>
            <a:r>
              <a:rPr lang="ru-RU" sz="2400" b="1" dirty="0"/>
              <a:t> и </a:t>
            </a:r>
            <a:r>
              <a:rPr lang="ru-RU" sz="2400" b="1" dirty="0" err="1"/>
              <a:t>условията</a:t>
            </a:r>
            <a:r>
              <a:rPr lang="ru-RU" sz="2400" b="1" dirty="0"/>
              <a:t> на </a:t>
            </a:r>
            <a:r>
              <a:rPr lang="ru-RU" sz="2400" b="1" dirty="0" smtClean="0"/>
              <a:t>ЗОП и </a:t>
            </a:r>
            <a:r>
              <a:rPr lang="ru-RU" sz="2400" b="1" dirty="0" err="1" smtClean="0"/>
              <a:t>спечелена</a:t>
            </a:r>
            <a:r>
              <a:rPr lang="ru-RU" sz="2400" b="1" dirty="0" smtClean="0"/>
              <a:t> </a:t>
            </a:r>
            <a:r>
              <a:rPr lang="ru-RU" sz="2400" b="1" dirty="0"/>
              <a:t>от </a:t>
            </a:r>
            <a:r>
              <a:rPr lang="ru-RU" sz="2400" b="1" dirty="0" smtClean="0"/>
              <a:t>фирма </a:t>
            </a:r>
            <a:r>
              <a:rPr lang="ru-RU" sz="2400" b="1" dirty="0"/>
              <a:t>„</a:t>
            </a:r>
            <a:r>
              <a:rPr lang="ru-RU" sz="2400" b="1" dirty="0" err="1"/>
              <a:t>Маркетор</a:t>
            </a:r>
            <a:r>
              <a:rPr lang="ru-RU" sz="2400" b="1" dirty="0"/>
              <a:t>” </a:t>
            </a:r>
            <a:r>
              <a:rPr lang="ru-RU" sz="2400" b="1" dirty="0" smtClean="0"/>
              <a:t>ООД, </a:t>
            </a:r>
            <a:r>
              <a:rPr lang="ru-RU" sz="2400" b="1" dirty="0"/>
              <a:t>с </a:t>
            </a:r>
            <a:r>
              <a:rPr lang="ru-RU" sz="2400" b="1" dirty="0" err="1"/>
              <a:t>която</a:t>
            </a:r>
            <a:r>
              <a:rPr lang="ru-RU" sz="2400" b="1" dirty="0"/>
              <a:t> е </a:t>
            </a:r>
            <a:r>
              <a:rPr lang="ru-RU" sz="2400" b="1" dirty="0" err="1"/>
              <a:t>сключен</a:t>
            </a:r>
            <a:r>
              <a:rPr lang="ru-RU" sz="2400" b="1" dirty="0"/>
              <a:t> </a:t>
            </a:r>
            <a:r>
              <a:rPr lang="ru-RU" sz="2400" b="1" dirty="0" smtClean="0"/>
              <a:t>договор за </a:t>
            </a:r>
            <a:r>
              <a:rPr lang="ru-RU" sz="2400" b="1" dirty="0" err="1" smtClean="0"/>
              <a:t>изпълнение</a:t>
            </a:r>
            <a:r>
              <a:rPr lang="ru-RU" sz="2400" b="1" dirty="0"/>
              <a:t> на Дейност 5 „Информация и </a:t>
            </a:r>
            <a:r>
              <a:rPr lang="ru-RU" sz="2400" b="1" dirty="0" err="1"/>
              <a:t>публичност</a:t>
            </a:r>
            <a:r>
              <a:rPr lang="ru-RU" sz="2400" b="1" dirty="0"/>
              <a:t>”.</a:t>
            </a:r>
          </a:p>
          <a:p>
            <a:pPr marL="109728" lvl="0" indent="0">
              <a:buNone/>
            </a:pPr>
            <a:endParaRPr lang="bg-BG" sz="2400" b="1" dirty="0" smtClean="0"/>
          </a:p>
          <a:p>
            <a:pPr marL="109728" lvl="0" indent="0">
              <a:buNone/>
            </a:pPr>
            <a:r>
              <a:rPr lang="bg-BG" sz="2400" b="1" dirty="0" smtClean="0"/>
              <a:t>2. Обществена поръчка с предмет „Организиране и провеждане на специализирани обучения“ по проекта, проведена по реда и условията на ЗОП, която беше спечелена от сдружението „</a:t>
            </a:r>
            <a:r>
              <a:rPr lang="bg-BG" sz="2400" b="1" dirty="0" err="1" smtClean="0"/>
              <a:t>Инфракеър-Тинса</a:t>
            </a:r>
            <a:r>
              <a:rPr lang="bg-BG" sz="2400" b="1" dirty="0"/>
              <a:t>“ </a:t>
            </a:r>
            <a:r>
              <a:rPr lang="bg-BG" sz="2400" b="1" dirty="0" smtClean="0"/>
              <a:t>ДЗЗД , което организира провеждането на обученията по английски език с професионална насоченост и </a:t>
            </a:r>
            <a:r>
              <a:rPr lang="ru-RU" sz="2400" b="1" dirty="0" err="1" smtClean="0"/>
              <a:t>специализираните</a:t>
            </a:r>
            <a:r>
              <a:rPr lang="ru-RU" sz="2400" b="1" dirty="0" smtClean="0"/>
              <a:t> </a:t>
            </a:r>
            <a:r>
              <a:rPr lang="ru-RU" sz="2400" b="1" dirty="0"/>
              <a:t>обучения, </a:t>
            </a:r>
            <a:r>
              <a:rPr lang="ru-RU" sz="2400" b="1" dirty="0" err="1"/>
              <a:t>пряко</a:t>
            </a:r>
            <a:r>
              <a:rPr lang="ru-RU" sz="2400" b="1" dirty="0"/>
              <a:t> </a:t>
            </a:r>
            <a:r>
              <a:rPr lang="ru-RU" sz="2400" b="1" dirty="0" err="1"/>
              <a:t>обвързани</a:t>
            </a:r>
            <a:r>
              <a:rPr lang="ru-RU" sz="2400" b="1" dirty="0"/>
              <a:t> </a:t>
            </a:r>
            <a:r>
              <a:rPr lang="ru-RU" sz="2400" b="1" dirty="0" err="1"/>
              <a:t>със</a:t>
            </a:r>
            <a:r>
              <a:rPr lang="ru-RU" sz="2400" b="1" dirty="0"/>
              <a:t> </a:t>
            </a:r>
            <a:r>
              <a:rPr lang="ru-RU" sz="2400" b="1" dirty="0" err="1"/>
              <a:t>специфичната</a:t>
            </a:r>
            <a:r>
              <a:rPr lang="ru-RU" sz="2400" b="1" dirty="0"/>
              <a:t> </a:t>
            </a:r>
            <a:r>
              <a:rPr lang="ru-RU" sz="2400" b="1" dirty="0" err="1"/>
              <a:t>дейност</a:t>
            </a:r>
            <a:r>
              <a:rPr lang="ru-RU" sz="2400" b="1" dirty="0"/>
              <a:t>, </a:t>
            </a:r>
            <a:r>
              <a:rPr lang="ru-RU" sz="2400" b="1" dirty="0" err="1"/>
              <a:t>която</a:t>
            </a:r>
            <a:r>
              <a:rPr lang="ru-RU" sz="2400" b="1" dirty="0"/>
              <a:t> </a:t>
            </a:r>
            <a:r>
              <a:rPr lang="ru-RU" sz="2400" b="1" dirty="0" err="1"/>
              <a:t>изпълняват</a:t>
            </a:r>
            <a:r>
              <a:rPr lang="ru-RU" sz="2400" b="1" dirty="0"/>
              <a:t> </a:t>
            </a:r>
            <a:r>
              <a:rPr lang="ru-RU" sz="2400" b="1" dirty="0" err="1"/>
              <a:t>съответните</a:t>
            </a:r>
            <a:r>
              <a:rPr lang="ru-RU" sz="2400" b="1" dirty="0"/>
              <a:t> служители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5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bg-BG" sz="3100" dirty="0" smtClean="0"/>
              <a:t>Изпълнители на Дейности 3, 4 и 5 по проекта</a:t>
            </a:r>
            <a:br>
              <a:rPr lang="bg-BG" sz="3100" dirty="0" smtClean="0"/>
            </a:br>
            <a:endParaRPr lang="bg-BG" sz="31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640"/>
            <a:ext cx="83518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Английски </a:t>
            </a:r>
            <a:r>
              <a:rPr lang="ru-RU" dirty="0" err="1"/>
              <a:t>език</a:t>
            </a:r>
            <a:r>
              <a:rPr lang="ru-RU" dirty="0"/>
              <a:t> с </a:t>
            </a:r>
            <a:r>
              <a:rPr lang="ru-RU" dirty="0" err="1"/>
              <a:t>професионална</a:t>
            </a:r>
            <a:r>
              <a:rPr lang="ru-RU" dirty="0"/>
              <a:t> </a:t>
            </a:r>
            <a:r>
              <a:rPr lang="ru-RU" dirty="0" err="1"/>
              <a:t>насоченост</a:t>
            </a:r>
            <a:r>
              <a:rPr lang="ru-RU" dirty="0"/>
              <a:t> (базов курс, </a:t>
            </a:r>
            <a:r>
              <a:rPr lang="ru-RU" dirty="0" err="1"/>
              <a:t>средно</a:t>
            </a:r>
            <a:r>
              <a:rPr lang="ru-RU" dirty="0"/>
              <a:t> </a:t>
            </a:r>
            <a:r>
              <a:rPr lang="ru-RU" dirty="0" err="1"/>
              <a:t>напреднали</a:t>
            </a:r>
            <a:r>
              <a:rPr lang="ru-RU" dirty="0"/>
              <a:t>, </a:t>
            </a:r>
            <a:r>
              <a:rPr lang="ru-RU" dirty="0" err="1"/>
              <a:t>напреднали</a:t>
            </a:r>
            <a:endParaRPr lang="ru-RU" dirty="0"/>
          </a:p>
          <a:p>
            <a:r>
              <a:rPr lang="ru-RU" dirty="0" err="1"/>
              <a:t>Курсовете</a:t>
            </a:r>
            <a:r>
              <a:rPr lang="ru-RU" dirty="0"/>
              <a:t> на обучение се </a:t>
            </a:r>
            <a:r>
              <a:rPr lang="ru-RU" dirty="0" err="1"/>
              <a:t>проведоха</a:t>
            </a:r>
            <a:r>
              <a:rPr lang="ru-RU" dirty="0"/>
              <a:t> с </a:t>
            </a:r>
            <a:r>
              <a:rPr lang="ru-RU" dirty="0" err="1"/>
              <a:t>продължителност</a:t>
            </a:r>
            <a:r>
              <a:rPr lang="ru-RU" dirty="0"/>
              <a:t> 4 </a:t>
            </a:r>
            <a:r>
              <a:rPr lang="ru-RU" dirty="0" err="1"/>
              <a:t>месеца</a:t>
            </a:r>
            <a:r>
              <a:rPr lang="ru-RU" dirty="0"/>
              <a:t> </a:t>
            </a:r>
          </a:p>
          <a:p>
            <a:r>
              <a:rPr lang="ru-RU" dirty="0" err="1" smtClean="0"/>
              <a:t>Курсовете</a:t>
            </a:r>
            <a:r>
              <a:rPr lang="ru-RU" dirty="0" smtClean="0"/>
              <a:t> се </a:t>
            </a:r>
            <a:r>
              <a:rPr lang="ru-RU" dirty="0" err="1" smtClean="0"/>
              <a:t>проведоха</a:t>
            </a:r>
            <a:r>
              <a:rPr lang="ru-RU" dirty="0" smtClean="0"/>
              <a:t> считано от </a:t>
            </a:r>
            <a:r>
              <a:rPr lang="ru-RU" dirty="0"/>
              <a:t>04.04.2014 г. до 29 </a:t>
            </a:r>
            <a:r>
              <a:rPr lang="ru-RU" dirty="0" err="1"/>
              <a:t>юни</a:t>
            </a:r>
            <a:r>
              <a:rPr lang="ru-RU" dirty="0"/>
              <a:t> 2014 г. за базово </a:t>
            </a:r>
            <a:r>
              <a:rPr lang="ru-RU" dirty="0" err="1"/>
              <a:t>ниво</a:t>
            </a:r>
            <a:r>
              <a:rPr lang="ru-RU" dirty="0"/>
              <a:t>, 4 август за </a:t>
            </a:r>
            <a:r>
              <a:rPr lang="ru-RU" dirty="0" err="1"/>
              <a:t>средно</a:t>
            </a:r>
            <a:r>
              <a:rPr lang="ru-RU" dirty="0"/>
              <a:t> </a:t>
            </a:r>
            <a:r>
              <a:rPr lang="ru-RU" dirty="0" err="1"/>
              <a:t>напреднали</a:t>
            </a:r>
            <a:r>
              <a:rPr lang="ru-RU" dirty="0"/>
              <a:t> и 5 август за </a:t>
            </a:r>
            <a:r>
              <a:rPr lang="ru-RU" dirty="0" err="1"/>
              <a:t>напреднали</a:t>
            </a:r>
            <a:r>
              <a:rPr lang="ru-RU" dirty="0"/>
              <a:t>.</a:t>
            </a:r>
          </a:p>
          <a:p>
            <a:r>
              <a:rPr lang="ru-RU" dirty="0"/>
              <a:t>График на </a:t>
            </a:r>
            <a:r>
              <a:rPr lang="ru-RU" dirty="0" err="1"/>
              <a:t>провеждане</a:t>
            </a:r>
            <a:r>
              <a:rPr lang="ru-RU" dirty="0"/>
              <a:t>: 2 </a:t>
            </a:r>
            <a:r>
              <a:rPr lang="ru-RU" dirty="0" err="1"/>
              <a:t>пъти</a:t>
            </a:r>
            <a:r>
              <a:rPr lang="ru-RU" dirty="0"/>
              <a:t> седмично </a:t>
            </a:r>
            <a:r>
              <a:rPr lang="ru-RU" dirty="0" smtClean="0"/>
              <a:t>(</a:t>
            </a:r>
            <a:r>
              <a:rPr lang="ru-RU" dirty="0"/>
              <a:t>по </a:t>
            </a:r>
            <a:r>
              <a:rPr lang="ru-RU" dirty="0" err="1" smtClean="0"/>
              <a:t>договаряне</a:t>
            </a:r>
            <a:r>
              <a:rPr lang="ru-RU" dirty="0" smtClean="0"/>
              <a:t> с </a:t>
            </a:r>
            <a:r>
              <a:rPr lang="ru-RU" dirty="0" err="1" smtClean="0"/>
              <a:t>изпълнителя</a:t>
            </a:r>
            <a:r>
              <a:rPr lang="ru-RU" dirty="0" smtClean="0"/>
              <a:t> 3 </a:t>
            </a:r>
            <a:r>
              <a:rPr lang="ru-RU" dirty="0" err="1"/>
              <a:t>пъти</a:t>
            </a:r>
            <a:r>
              <a:rPr lang="ru-RU" dirty="0"/>
              <a:t> седмично </a:t>
            </a:r>
            <a:r>
              <a:rPr lang="ru-RU" dirty="0" err="1" smtClean="0"/>
              <a:t>през</a:t>
            </a:r>
            <a:r>
              <a:rPr lang="ru-RU" dirty="0" smtClean="0"/>
              <a:t> </a:t>
            </a:r>
            <a:r>
              <a:rPr lang="ru-RU" dirty="0" err="1"/>
              <a:t>юни</a:t>
            </a:r>
            <a:r>
              <a:rPr lang="ru-RU" dirty="0"/>
              <a:t> и </a:t>
            </a:r>
            <a:r>
              <a:rPr lang="ru-RU" dirty="0" smtClean="0"/>
              <a:t>юли)</a:t>
            </a:r>
            <a:endParaRPr lang="ru-RU" dirty="0"/>
          </a:p>
          <a:p>
            <a:endParaRPr lang="ru-RU" dirty="0"/>
          </a:p>
          <a:p>
            <a:r>
              <a:rPr lang="ru-RU" b="1" u="sng" dirty="0" err="1"/>
              <a:t>Заложени</a:t>
            </a:r>
            <a:r>
              <a:rPr lang="ru-RU" b="1" u="sng" dirty="0"/>
              <a:t> </a:t>
            </a:r>
            <a:r>
              <a:rPr lang="ru-RU" b="1" u="sng" dirty="0" err="1" smtClean="0"/>
              <a:t>индикатори</a:t>
            </a:r>
            <a:r>
              <a:rPr lang="ru-RU" b="1" u="sng" dirty="0" smtClean="0"/>
              <a:t>:</a:t>
            </a:r>
            <a:endParaRPr lang="ru-RU" b="1" u="sng" dirty="0"/>
          </a:p>
          <a:p>
            <a:r>
              <a:rPr lang="ru-RU" dirty="0" err="1" smtClean="0"/>
              <a:t>Планираше</a:t>
            </a:r>
            <a:r>
              <a:rPr lang="ru-RU" dirty="0" smtClean="0"/>
              <a:t> </a:t>
            </a:r>
            <a:r>
              <a:rPr lang="ru-RU" dirty="0"/>
              <a:t>се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обучени</a:t>
            </a:r>
            <a:r>
              <a:rPr lang="ru-RU" dirty="0"/>
              <a:t> 30 служители от общата и специализираната администрация.</a:t>
            </a:r>
          </a:p>
          <a:p>
            <a:endParaRPr lang="ru-RU" dirty="0"/>
          </a:p>
          <a:p>
            <a:r>
              <a:rPr lang="ru-RU" b="1" u="sng" dirty="0" err="1"/>
              <a:t>Постигнати</a:t>
            </a:r>
            <a:r>
              <a:rPr lang="ru-RU" b="1" u="sng" dirty="0"/>
              <a:t> </a:t>
            </a:r>
            <a:r>
              <a:rPr lang="ru-RU" b="1" u="sng" dirty="0" err="1" smtClean="0"/>
              <a:t>индикатори</a:t>
            </a:r>
            <a:r>
              <a:rPr lang="ru-RU" b="1" u="sng" dirty="0" smtClean="0"/>
              <a:t>:</a:t>
            </a:r>
            <a:endParaRPr lang="ru-RU" b="1" u="sng" dirty="0"/>
          </a:p>
          <a:p>
            <a:r>
              <a:rPr lang="ru-RU" dirty="0" err="1" smtClean="0"/>
              <a:t>Обучени</a:t>
            </a:r>
            <a:r>
              <a:rPr lang="ru-RU" dirty="0" smtClean="0"/>
              <a:t> са </a:t>
            </a:r>
            <a:r>
              <a:rPr lang="ru-RU" dirty="0"/>
              <a:t>29 </a:t>
            </a:r>
            <a:r>
              <a:rPr lang="ru-RU" dirty="0" smtClean="0"/>
              <a:t>служители на ИАЖА, които са получили </a:t>
            </a:r>
            <a:r>
              <a:rPr lang="ru-RU" dirty="0" err="1" smtClean="0"/>
              <a:t>сертификати</a:t>
            </a:r>
            <a:r>
              <a:rPr lang="ru-RU" dirty="0" smtClean="0"/>
              <a:t>, </a:t>
            </a:r>
            <a:r>
              <a:rPr lang="ru-RU" dirty="0"/>
              <a:t>в </a:t>
            </a:r>
            <a:r>
              <a:rPr lang="ru-RU" dirty="0" err="1"/>
              <a:t>т.ч</a:t>
            </a:r>
            <a:r>
              <a:rPr lang="ru-RU" dirty="0"/>
              <a:t>. </a:t>
            </a:r>
            <a:r>
              <a:rPr lang="ru-RU" dirty="0" smtClean="0"/>
              <a:t>14 жени</a:t>
            </a:r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*</a:t>
            </a:r>
            <a:r>
              <a:rPr lang="ru-RU" sz="2600" dirty="0">
                <a:solidFill>
                  <a:srgbClr val="FF0000"/>
                </a:solidFill>
              </a:rPr>
              <a:t>Един </a:t>
            </a:r>
            <a:r>
              <a:rPr lang="ru-RU" sz="2600" dirty="0" err="1">
                <a:solidFill>
                  <a:srgbClr val="FF0000"/>
                </a:solidFill>
              </a:rPr>
              <a:t>служител</a:t>
            </a:r>
            <a:r>
              <a:rPr lang="ru-RU" sz="2600" dirty="0">
                <a:solidFill>
                  <a:srgbClr val="FF0000"/>
                </a:solidFill>
              </a:rPr>
              <a:t> е </a:t>
            </a:r>
            <a:r>
              <a:rPr lang="ru-RU" sz="2600" dirty="0" err="1">
                <a:solidFill>
                  <a:srgbClr val="FF0000"/>
                </a:solidFill>
              </a:rPr>
              <a:t>напуснал</a:t>
            </a:r>
            <a:r>
              <a:rPr lang="ru-RU" sz="2600" dirty="0">
                <a:solidFill>
                  <a:srgbClr val="FF0000"/>
                </a:solidFill>
              </a:rPr>
              <a:t> 2 </a:t>
            </a:r>
            <a:r>
              <a:rPr lang="ru-RU" sz="2600" dirty="0" err="1">
                <a:solidFill>
                  <a:srgbClr val="FF0000"/>
                </a:solidFill>
              </a:rPr>
              <a:t>месеца</a:t>
            </a:r>
            <a:r>
              <a:rPr lang="ru-RU" sz="2600" dirty="0">
                <a:solidFill>
                  <a:srgbClr val="FF0000"/>
                </a:solidFill>
              </a:rPr>
              <a:t> </a:t>
            </a:r>
            <a:r>
              <a:rPr lang="ru-RU" sz="2600" dirty="0" err="1">
                <a:solidFill>
                  <a:srgbClr val="FF0000"/>
                </a:solidFill>
              </a:rPr>
              <a:t>преди</a:t>
            </a:r>
            <a:r>
              <a:rPr lang="ru-RU" sz="2600" dirty="0">
                <a:solidFill>
                  <a:srgbClr val="FF0000"/>
                </a:solidFill>
              </a:rPr>
              <a:t> </a:t>
            </a:r>
            <a:r>
              <a:rPr lang="ru-RU" sz="2600" dirty="0" err="1">
                <a:solidFill>
                  <a:srgbClr val="FF0000"/>
                </a:solidFill>
              </a:rPr>
              <a:t>приключването</a:t>
            </a:r>
            <a:r>
              <a:rPr lang="ru-RU" sz="2600" dirty="0">
                <a:solidFill>
                  <a:srgbClr val="FF0000"/>
                </a:solidFill>
              </a:rPr>
              <a:t> на </a:t>
            </a:r>
            <a:r>
              <a:rPr lang="ru-RU" sz="2600" dirty="0" err="1">
                <a:solidFill>
                  <a:srgbClr val="FF0000"/>
                </a:solidFill>
              </a:rPr>
              <a:t>обучението</a:t>
            </a:r>
            <a:endParaRPr lang="ru-RU" sz="2600" dirty="0">
              <a:solidFill>
                <a:srgbClr val="FF0000"/>
              </a:solidFill>
            </a:endParaRP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835770"/>
            <a:ext cx="8229600" cy="1081062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4E5B6F"/>
                </a:solidFill>
              </a:rPr>
              <a:t>Дейност 3: </a:t>
            </a:r>
            <a:r>
              <a:rPr lang="bg-BG" sz="2400" dirty="0">
                <a:solidFill>
                  <a:srgbClr val="4E5B6F"/>
                </a:solidFill>
              </a:rPr>
              <a:t>Обучения, които не са включени в каталога на ИПА - обучения в ключови компетенции – специализирано чуждестранно обучение</a:t>
            </a:r>
            <a:endParaRPr lang="bg-B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" y="116632"/>
            <a:ext cx="835183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822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endParaRPr lang="ru-RU" dirty="0" smtClean="0"/>
          </a:p>
          <a:p>
            <a:endParaRPr lang="bg-BG" dirty="0" smtClean="0"/>
          </a:p>
          <a:p>
            <a:r>
              <a:rPr lang="bg-BG" sz="3400" dirty="0" smtClean="0"/>
              <a:t>Осигурен е постоянен достъп до обучителните материали, чрез публикуването им в специално създадена за целта секция „Библиотека” в уеб–базирана среда, с което се гарантира и устойчивост на резултатите.</a:t>
            </a:r>
            <a:r>
              <a:rPr lang="ru-RU" sz="3400" dirty="0"/>
              <a:t> </a:t>
            </a:r>
            <a:endParaRPr lang="ru-RU" sz="3400" dirty="0" smtClean="0"/>
          </a:p>
          <a:p>
            <a:r>
              <a:rPr lang="ru-RU" sz="3400" dirty="0" smtClean="0"/>
              <a:t>По </a:t>
            </a:r>
            <a:r>
              <a:rPr lang="ru-RU" sz="3400" dirty="0" err="1" smtClean="0"/>
              <a:t>време</a:t>
            </a:r>
            <a:r>
              <a:rPr lang="ru-RU" sz="3400" dirty="0" smtClean="0"/>
              <a:t> на курса е </a:t>
            </a:r>
            <a:r>
              <a:rPr lang="ru-RU" sz="3400" dirty="0" err="1" smtClean="0"/>
              <a:t>постигнато</a:t>
            </a:r>
            <a:r>
              <a:rPr lang="ru-RU" sz="3400" dirty="0" smtClean="0"/>
              <a:t> развитие на </a:t>
            </a:r>
            <a:r>
              <a:rPr lang="ru-RU" sz="3400" dirty="0" err="1" smtClean="0"/>
              <a:t>ключови</a:t>
            </a:r>
            <a:r>
              <a:rPr lang="ru-RU" sz="3400" dirty="0" smtClean="0"/>
              <a:t> </a:t>
            </a:r>
            <a:r>
              <a:rPr lang="ru-RU" sz="3400" dirty="0" err="1" smtClean="0"/>
              <a:t>професионални</a:t>
            </a:r>
            <a:r>
              <a:rPr lang="ru-RU" sz="3400" dirty="0" smtClean="0"/>
              <a:t> компетенции </a:t>
            </a:r>
            <a:r>
              <a:rPr lang="ru-RU" sz="3400" dirty="0"/>
              <a:t>по </a:t>
            </a:r>
            <a:r>
              <a:rPr lang="ru-RU" sz="3400" dirty="0" smtClean="0"/>
              <a:t>английски </a:t>
            </a:r>
            <a:r>
              <a:rPr lang="ru-RU" sz="3400" dirty="0" err="1" smtClean="0"/>
              <a:t>език</a:t>
            </a:r>
            <a:r>
              <a:rPr lang="ru-RU" sz="3400" dirty="0" smtClean="0"/>
              <a:t>, </a:t>
            </a:r>
            <a:r>
              <a:rPr lang="ru-RU" sz="3400" dirty="0" err="1" smtClean="0"/>
              <a:t>свързани</a:t>
            </a:r>
            <a:r>
              <a:rPr lang="ru-RU" sz="3400" dirty="0" smtClean="0"/>
              <a:t> с </a:t>
            </a:r>
            <a:r>
              <a:rPr lang="ru-RU" sz="3400" dirty="0" err="1" smtClean="0"/>
              <a:t>практическото</a:t>
            </a:r>
            <a:r>
              <a:rPr lang="ru-RU" sz="3400" dirty="0" smtClean="0"/>
              <a:t> </a:t>
            </a:r>
            <a:r>
              <a:rPr lang="ru-RU" sz="3400" dirty="0"/>
              <a:t>им </a:t>
            </a:r>
            <a:r>
              <a:rPr lang="ru-RU" sz="3400" dirty="0" smtClean="0"/>
              <a:t>приложение от </a:t>
            </a:r>
            <a:r>
              <a:rPr lang="ru-RU" sz="3400" dirty="0" err="1" smtClean="0"/>
              <a:t>служителите</a:t>
            </a:r>
            <a:r>
              <a:rPr lang="ru-RU" sz="3400" dirty="0" smtClean="0"/>
              <a:t> </a:t>
            </a:r>
            <a:r>
              <a:rPr lang="ru-RU" sz="3400" dirty="0"/>
              <a:t>от </a:t>
            </a:r>
            <a:r>
              <a:rPr lang="ru-RU" sz="3400" dirty="0" smtClean="0"/>
              <a:t>ИАЖА в </a:t>
            </a:r>
            <a:r>
              <a:rPr lang="ru-RU" sz="3400" dirty="0" err="1" smtClean="0"/>
              <a:t>професионална</a:t>
            </a:r>
            <a:r>
              <a:rPr lang="ru-RU" sz="3400" dirty="0" smtClean="0"/>
              <a:t> среда – работа с </a:t>
            </a:r>
            <a:r>
              <a:rPr lang="ru-RU" sz="3400" dirty="0" err="1" smtClean="0"/>
              <a:t>Европейската</a:t>
            </a:r>
            <a:r>
              <a:rPr lang="ru-RU" sz="3400" dirty="0" smtClean="0"/>
              <a:t> </a:t>
            </a:r>
            <a:r>
              <a:rPr lang="ru-RU" sz="3400" dirty="0" err="1"/>
              <a:t>железопътна</a:t>
            </a:r>
            <a:r>
              <a:rPr lang="ru-RU" sz="3400" dirty="0"/>
              <a:t> </a:t>
            </a:r>
            <a:r>
              <a:rPr lang="ru-RU" sz="3400" dirty="0" err="1"/>
              <a:t>агенция</a:t>
            </a:r>
            <a:r>
              <a:rPr lang="ru-RU" sz="3400" dirty="0"/>
              <a:t>, </a:t>
            </a:r>
            <a:r>
              <a:rPr lang="ru-RU" sz="3400" dirty="0" err="1"/>
              <a:t>Европейската</a:t>
            </a:r>
            <a:r>
              <a:rPr lang="ru-RU" sz="3400" dirty="0"/>
              <a:t> </a:t>
            </a:r>
            <a:r>
              <a:rPr lang="ru-RU" sz="3400" dirty="0" err="1"/>
              <a:t>комисия</a:t>
            </a:r>
            <a:r>
              <a:rPr lang="ru-RU" sz="3400" dirty="0"/>
              <a:t> и </a:t>
            </a:r>
            <a:r>
              <a:rPr lang="ru-RU" sz="3400" dirty="0" err="1"/>
              <a:t>Европейския</a:t>
            </a:r>
            <a:r>
              <a:rPr lang="ru-RU" sz="3400" dirty="0"/>
              <a:t> </a:t>
            </a:r>
            <a:r>
              <a:rPr lang="ru-RU" sz="3400" dirty="0" err="1" smtClean="0"/>
              <a:t>съвет</a:t>
            </a:r>
            <a:r>
              <a:rPr lang="ru-RU" sz="3400" dirty="0" smtClean="0"/>
              <a:t>, участие </a:t>
            </a:r>
            <a:r>
              <a:rPr lang="ru-RU" sz="3400" dirty="0"/>
              <a:t>в </a:t>
            </a:r>
            <a:r>
              <a:rPr lang="ru-RU" sz="3400" dirty="0" err="1"/>
              <a:t>работата</a:t>
            </a:r>
            <a:r>
              <a:rPr lang="ru-RU" sz="3400" dirty="0"/>
              <a:t> на </a:t>
            </a:r>
            <a:r>
              <a:rPr lang="ru-RU" sz="3400" dirty="0" err="1"/>
              <a:t>международни</a:t>
            </a:r>
            <a:r>
              <a:rPr lang="ru-RU" sz="3400" dirty="0"/>
              <a:t> </a:t>
            </a:r>
            <a:r>
              <a:rPr lang="ru-RU" sz="3400" dirty="0" err="1"/>
              <a:t>органи</a:t>
            </a:r>
            <a:r>
              <a:rPr lang="ru-RU" sz="3400" dirty="0"/>
              <a:t>, </a:t>
            </a:r>
            <a:r>
              <a:rPr lang="ru-RU" sz="3400" dirty="0" err="1"/>
              <a:t>международни</a:t>
            </a:r>
            <a:r>
              <a:rPr lang="ru-RU" sz="3400" dirty="0"/>
              <a:t> институции, в </a:t>
            </a:r>
            <a:r>
              <a:rPr lang="ru-RU" sz="3400" dirty="0" err="1"/>
              <a:t>съвещания</a:t>
            </a:r>
            <a:r>
              <a:rPr lang="ru-RU" sz="3400" dirty="0"/>
              <a:t> и работни </a:t>
            </a:r>
            <a:r>
              <a:rPr lang="ru-RU" sz="3400" dirty="0" err="1"/>
              <a:t>групи</a:t>
            </a:r>
            <a:r>
              <a:rPr lang="ru-RU" sz="3400" dirty="0"/>
              <a:t> в </a:t>
            </a:r>
            <a:r>
              <a:rPr lang="ru-RU" sz="3400" dirty="0" err="1"/>
              <a:t>областта</a:t>
            </a:r>
            <a:r>
              <a:rPr lang="ru-RU" sz="3400" dirty="0"/>
              <a:t> на </a:t>
            </a:r>
            <a:r>
              <a:rPr lang="ru-RU" sz="3400" dirty="0" err="1"/>
              <a:t>безопасността</a:t>
            </a:r>
            <a:r>
              <a:rPr lang="ru-RU" sz="3400" dirty="0"/>
              <a:t> и </a:t>
            </a:r>
            <a:r>
              <a:rPr lang="ru-RU" sz="3400" dirty="0" err="1"/>
              <a:t>оперативната</a:t>
            </a:r>
            <a:r>
              <a:rPr lang="ru-RU" sz="3400" dirty="0"/>
              <a:t> </a:t>
            </a:r>
            <a:r>
              <a:rPr lang="ru-RU" sz="3400" dirty="0" err="1"/>
              <a:t>съвместимост</a:t>
            </a:r>
            <a:r>
              <a:rPr lang="ru-RU" sz="3400" dirty="0"/>
              <a:t> на </a:t>
            </a:r>
            <a:r>
              <a:rPr lang="ru-RU" sz="3400" dirty="0" err="1"/>
              <a:t>железопътния</a:t>
            </a:r>
            <a:r>
              <a:rPr lang="ru-RU" sz="3400" dirty="0"/>
              <a:t> транспорт на </a:t>
            </a:r>
            <a:r>
              <a:rPr lang="ru-RU" sz="3400" dirty="0" err="1"/>
              <a:t>железопътния</a:t>
            </a:r>
            <a:r>
              <a:rPr lang="ru-RU" sz="3400" dirty="0"/>
              <a:t> </a:t>
            </a:r>
            <a:r>
              <a:rPr lang="ru-RU" sz="3400" dirty="0" smtClean="0"/>
              <a:t>транспорт</a:t>
            </a:r>
            <a:r>
              <a:rPr lang="ru-RU" sz="3400" dirty="0"/>
              <a:t> </a:t>
            </a:r>
            <a:r>
              <a:rPr lang="ru-RU" sz="3400" dirty="0" smtClean="0"/>
              <a:t>и дейностите, </a:t>
            </a:r>
            <a:r>
              <a:rPr lang="ru-RU" sz="3400" dirty="0" err="1" smtClean="0"/>
              <a:t>свързани</a:t>
            </a:r>
            <a:r>
              <a:rPr lang="ru-RU" sz="3400" dirty="0" smtClean="0"/>
              <a:t> с </a:t>
            </a:r>
            <a:r>
              <a:rPr lang="ru-RU" sz="3400" dirty="0" err="1" smtClean="0"/>
              <a:t>работата</a:t>
            </a:r>
            <a:r>
              <a:rPr lang="ru-RU" sz="3400" dirty="0" smtClean="0"/>
              <a:t> на ИАЖА </a:t>
            </a:r>
            <a:r>
              <a:rPr lang="ru-RU" sz="3400" dirty="0" err="1" smtClean="0"/>
              <a:t>като</a:t>
            </a:r>
            <a:r>
              <a:rPr lang="ru-RU" sz="3400" dirty="0" smtClean="0"/>
              <a:t> НОБ и </a:t>
            </a:r>
            <a:r>
              <a:rPr lang="ru-RU" sz="3400" dirty="0" err="1" smtClean="0"/>
              <a:t>Регулаторен</a:t>
            </a:r>
            <a:r>
              <a:rPr lang="ru-RU" sz="3400" dirty="0" smtClean="0"/>
              <a:t> орган.</a:t>
            </a:r>
            <a:endParaRPr lang="ru-RU" sz="3400" dirty="0"/>
          </a:p>
          <a:p>
            <a:endParaRPr lang="ru-RU" sz="3400" dirty="0" smtClean="0"/>
          </a:p>
          <a:p>
            <a:pPr marL="109728" indent="0">
              <a:buNone/>
            </a:pPr>
            <a:endParaRPr lang="bg-BG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435280" cy="1008112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Дейност 3: </a:t>
            </a:r>
            <a:r>
              <a:rPr lang="bg-BG" sz="2400" dirty="0" smtClean="0"/>
              <a:t>Обучения, които не са включени в каталога на ИПА - обучения в ключови компетенции – специализирано чуждестранно обучение</a:t>
            </a:r>
            <a:br>
              <a:rPr lang="bg-BG" sz="2400" dirty="0" smtClean="0"/>
            </a:br>
            <a:endParaRPr lang="bg-BG" sz="24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66" y="260648"/>
            <a:ext cx="83518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Бяха</a:t>
            </a:r>
            <a:r>
              <a:rPr lang="ru-RU" b="1" dirty="0" smtClean="0"/>
              <a:t> </a:t>
            </a:r>
            <a:r>
              <a:rPr lang="ru-RU" b="1" dirty="0" err="1" smtClean="0"/>
              <a:t>проведени</a:t>
            </a:r>
            <a:r>
              <a:rPr lang="ru-RU" b="1" dirty="0" smtClean="0"/>
              <a:t> </a:t>
            </a:r>
            <a:r>
              <a:rPr lang="ru-RU" b="1" dirty="0" err="1" smtClean="0"/>
              <a:t>следните</a:t>
            </a:r>
            <a:r>
              <a:rPr lang="ru-RU" b="1" dirty="0" smtClean="0"/>
              <a:t> </a:t>
            </a:r>
            <a:r>
              <a:rPr lang="ru-RU" b="1" dirty="0" err="1" smtClean="0"/>
              <a:t>специализирани</a:t>
            </a:r>
            <a:r>
              <a:rPr lang="ru-RU" b="1" dirty="0" smtClean="0"/>
              <a:t> обучения:</a:t>
            </a:r>
          </a:p>
          <a:p>
            <a:r>
              <a:rPr lang="ru-RU" b="1" dirty="0" smtClean="0"/>
              <a:t>Тема 1: </a:t>
            </a:r>
            <a:r>
              <a:rPr lang="ru-RU" b="1" dirty="0" err="1" smtClean="0"/>
              <a:t>Въвеждане</a:t>
            </a:r>
            <a:r>
              <a:rPr lang="ru-RU" b="1" dirty="0" smtClean="0"/>
              <a:t> в </a:t>
            </a:r>
            <a:r>
              <a:rPr lang="ru-RU" b="1" dirty="0" err="1" smtClean="0"/>
              <a:t>експлоатация</a:t>
            </a:r>
            <a:r>
              <a:rPr lang="ru-RU" b="1" dirty="0" smtClean="0"/>
              <a:t> на </a:t>
            </a:r>
            <a:r>
              <a:rPr lang="ru-RU" b="1" dirty="0" err="1" smtClean="0"/>
              <a:t>структурни</a:t>
            </a:r>
            <a:r>
              <a:rPr lang="ru-RU" b="1" dirty="0" smtClean="0"/>
              <a:t> </a:t>
            </a:r>
            <a:r>
              <a:rPr lang="ru-RU" b="1" dirty="0" err="1" smtClean="0"/>
              <a:t>подсистеми</a:t>
            </a:r>
            <a:r>
              <a:rPr lang="ru-RU" b="1" dirty="0" smtClean="0"/>
              <a:t> и </a:t>
            </a:r>
            <a:r>
              <a:rPr lang="ru-RU" b="1" dirty="0" err="1" smtClean="0"/>
              <a:t>железопътни</a:t>
            </a:r>
            <a:r>
              <a:rPr lang="ru-RU" b="1" dirty="0" smtClean="0"/>
              <a:t> </a:t>
            </a:r>
            <a:r>
              <a:rPr lang="ru-RU" b="1" dirty="0" err="1" smtClean="0"/>
              <a:t>превозни</a:t>
            </a:r>
            <a:r>
              <a:rPr lang="ru-RU" b="1" dirty="0" smtClean="0"/>
              <a:t> средства </a:t>
            </a:r>
            <a:endParaRPr lang="bg-BG" dirty="0" smtClean="0"/>
          </a:p>
          <a:p>
            <a:r>
              <a:rPr lang="ru-RU" dirty="0"/>
              <a:t>Тема 2. Общи </a:t>
            </a:r>
            <a:r>
              <a:rPr lang="ru-RU" dirty="0" err="1"/>
              <a:t>методи</a:t>
            </a:r>
            <a:r>
              <a:rPr lang="ru-RU" dirty="0"/>
              <a:t> за </a:t>
            </a:r>
            <a:r>
              <a:rPr lang="ru-RU" dirty="0" err="1"/>
              <a:t>безопасност</a:t>
            </a:r>
            <a:r>
              <a:rPr lang="ru-RU" dirty="0"/>
              <a:t> в </a:t>
            </a:r>
            <a:r>
              <a:rPr lang="ru-RU" dirty="0" err="1"/>
              <a:t>железопътния</a:t>
            </a:r>
            <a:r>
              <a:rPr lang="ru-RU" dirty="0"/>
              <a:t> транспорт и оценка на </a:t>
            </a:r>
            <a:r>
              <a:rPr lang="ru-RU" dirty="0" smtClean="0"/>
              <a:t>риска</a:t>
            </a:r>
          </a:p>
          <a:p>
            <a:r>
              <a:rPr lang="ru-RU" dirty="0"/>
              <a:t>Тема: Обучение по ISO: 9001-2008 и </a:t>
            </a:r>
            <a:r>
              <a:rPr lang="ru-RU" dirty="0" smtClean="0"/>
              <a:t>19011/2011</a:t>
            </a:r>
          </a:p>
          <a:p>
            <a:r>
              <a:rPr lang="ru-RU" dirty="0"/>
              <a:t>Тема: Обучение по оперативна </a:t>
            </a:r>
            <a:r>
              <a:rPr lang="ru-RU" dirty="0" err="1"/>
              <a:t>съвместимост</a:t>
            </a:r>
            <a:r>
              <a:rPr lang="ru-RU" dirty="0"/>
              <a:t> на </a:t>
            </a:r>
            <a:r>
              <a:rPr lang="ru-RU" dirty="0" err="1"/>
              <a:t>железопътния</a:t>
            </a:r>
            <a:r>
              <a:rPr lang="ru-RU" dirty="0"/>
              <a:t> </a:t>
            </a:r>
            <a:r>
              <a:rPr lang="ru-RU" dirty="0" smtClean="0"/>
              <a:t>транспорт</a:t>
            </a:r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Дейност 4: </a:t>
            </a:r>
            <a:r>
              <a:rPr lang="ru-RU" sz="2400" dirty="0" err="1" smtClean="0"/>
              <a:t>Провеждане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специализирани</a:t>
            </a:r>
            <a:r>
              <a:rPr lang="ru-RU" sz="2400" dirty="0" smtClean="0"/>
              <a:t> обучения, </a:t>
            </a:r>
            <a:r>
              <a:rPr lang="ru-RU" sz="2400" dirty="0" err="1" smtClean="0"/>
              <a:t>пряко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обвързани</a:t>
            </a:r>
            <a:r>
              <a:rPr lang="ru-RU" sz="2400" dirty="0" smtClean="0"/>
              <a:t> </a:t>
            </a:r>
            <a:r>
              <a:rPr lang="ru-RU" sz="2400" dirty="0" err="1" smtClean="0"/>
              <a:t>със</a:t>
            </a:r>
            <a:r>
              <a:rPr lang="ru-RU" sz="2400" dirty="0" smtClean="0"/>
              <a:t> </a:t>
            </a:r>
            <a:r>
              <a:rPr lang="ru-RU" sz="2400" dirty="0" err="1" smtClean="0"/>
              <a:t>специфичната</a:t>
            </a:r>
            <a:r>
              <a:rPr lang="ru-RU" sz="2400" dirty="0" smtClean="0"/>
              <a:t> </a:t>
            </a:r>
            <a:r>
              <a:rPr lang="ru-RU" sz="2400" dirty="0" err="1" smtClean="0"/>
              <a:t>дейност</a:t>
            </a:r>
            <a:r>
              <a:rPr lang="ru-RU" sz="2400" dirty="0" smtClean="0"/>
              <a:t>, </a:t>
            </a:r>
            <a:r>
              <a:rPr lang="ru-RU" sz="2400" dirty="0" err="1" smtClean="0"/>
              <a:t>която</a:t>
            </a:r>
            <a:r>
              <a:rPr lang="ru-RU" sz="2400" dirty="0" smtClean="0"/>
              <a:t> </a:t>
            </a:r>
            <a:r>
              <a:rPr lang="ru-RU" sz="2400" dirty="0" err="1" smtClean="0"/>
              <a:t>изпълняват</a:t>
            </a:r>
            <a:r>
              <a:rPr lang="ru-RU" sz="2400" dirty="0" smtClean="0"/>
              <a:t> </a:t>
            </a:r>
            <a:r>
              <a:rPr lang="ru-RU" sz="2400" dirty="0" err="1" smtClean="0"/>
              <a:t>съответните</a:t>
            </a:r>
            <a:r>
              <a:rPr lang="ru-RU" sz="2400" dirty="0" smtClean="0"/>
              <a:t> служители </a:t>
            </a:r>
            <a:endParaRPr lang="bg-BG" sz="2400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3518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94644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Обучението</a:t>
            </a:r>
            <a:r>
              <a:rPr lang="ru-RU" dirty="0" smtClean="0"/>
              <a:t> по тема 1</a:t>
            </a:r>
            <a:r>
              <a:rPr lang="ru-RU" dirty="0"/>
              <a:t>: </a:t>
            </a:r>
            <a:r>
              <a:rPr lang="ru-RU" i="1" dirty="0" err="1"/>
              <a:t>Въвеждане</a:t>
            </a:r>
            <a:r>
              <a:rPr lang="ru-RU" i="1" dirty="0"/>
              <a:t> в </a:t>
            </a:r>
            <a:r>
              <a:rPr lang="ru-RU" i="1" dirty="0" err="1"/>
              <a:t>експлоатация</a:t>
            </a:r>
            <a:r>
              <a:rPr lang="ru-RU" i="1" dirty="0"/>
              <a:t> на </a:t>
            </a:r>
            <a:r>
              <a:rPr lang="ru-RU" i="1" dirty="0" err="1"/>
              <a:t>структурни</a:t>
            </a:r>
            <a:r>
              <a:rPr lang="ru-RU" i="1" dirty="0"/>
              <a:t> </a:t>
            </a:r>
            <a:r>
              <a:rPr lang="ru-RU" i="1" dirty="0" err="1"/>
              <a:t>подсистеми</a:t>
            </a:r>
            <a:r>
              <a:rPr lang="ru-RU" i="1" dirty="0"/>
              <a:t> и </a:t>
            </a:r>
            <a:r>
              <a:rPr lang="ru-RU" i="1" dirty="0" err="1"/>
              <a:t>железопътни</a:t>
            </a:r>
            <a:r>
              <a:rPr lang="ru-RU" i="1" dirty="0"/>
              <a:t> </a:t>
            </a:r>
            <a:r>
              <a:rPr lang="ru-RU" i="1" dirty="0" err="1"/>
              <a:t>превозни</a:t>
            </a:r>
            <a:r>
              <a:rPr lang="ru-RU" i="1" dirty="0"/>
              <a:t> средства </a:t>
            </a:r>
            <a:r>
              <a:rPr lang="ru-RU" i="1" dirty="0" smtClean="0"/>
              <a:t>и тема</a:t>
            </a:r>
            <a:r>
              <a:rPr lang="ru-RU" dirty="0" smtClean="0"/>
              <a:t> </a:t>
            </a:r>
            <a:r>
              <a:rPr lang="ru-RU" dirty="0"/>
              <a:t>2. </a:t>
            </a:r>
            <a:r>
              <a:rPr lang="ru-RU" i="1" dirty="0"/>
              <a:t>Общи </a:t>
            </a:r>
            <a:r>
              <a:rPr lang="ru-RU" i="1" dirty="0" err="1"/>
              <a:t>методи</a:t>
            </a:r>
            <a:r>
              <a:rPr lang="ru-RU" i="1" dirty="0"/>
              <a:t> за </a:t>
            </a:r>
            <a:r>
              <a:rPr lang="ru-RU" i="1" dirty="0" err="1"/>
              <a:t>безопасност</a:t>
            </a:r>
            <a:r>
              <a:rPr lang="ru-RU" i="1" dirty="0"/>
              <a:t> в </a:t>
            </a:r>
            <a:r>
              <a:rPr lang="ru-RU" i="1" dirty="0" err="1"/>
              <a:t>железопътния</a:t>
            </a:r>
            <a:r>
              <a:rPr lang="ru-RU" i="1" dirty="0"/>
              <a:t> транспорт и оценка на </a:t>
            </a:r>
            <a:r>
              <a:rPr lang="ru-RU" i="1" dirty="0" smtClean="0"/>
              <a:t>риска </a:t>
            </a:r>
            <a:r>
              <a:rPr lang="ru-RU" dirty="0" smtClean="0"/>
              <a:t>се </a:t>
            </a:r>
            <a:r>
              <a:rPr lang="ru-RU" dirty="0" err="1" smtClean="0"/>
              <a:t>извърши</a:t>
            </a:r>
            <a:r>
              <a:rPr lang="ru-RU" dirty="0" smtClean="0"/>
              <a:t> от </a:t>
            </a:r>
            <a:r>
              <a:rPr lang="ru-RU" dirty="0" err="1" smtClean="0"/>
              <a:t>експерти</a:t>
            </a:r>
            <a:r>
              <a:rPr lang="ru-RU" dirty="0" smtClean="0"/>
              <a:t> от </a:t>
            </a:r>
            <a:r>
              <a:rPr lang="ru-RU" dirty="0"/>
              <a:t>фирма „</a:t>
            </a:r>
            <a:r>
              <a:rPr lang="ru-RU" dirty="0" smtClean="0"/>
              <a:t>РИНА</a:t>
            </a:r>
            <a:r>
              <a:rPr lang="ru-RU" dirty="0"/>
              <a:t>“, </a:t>
            </a:r>
            <a:r>
              <a:rPr lang="ru-RU" dirty="0" smtClean="0"/>
              <a:t>Италия.</a:t>
            </a:r>
          </a:p>
          <a:p>
            <a:r>
              <a:rPr lang="ru-RU" dirty="0" err="1" smtClean="0"/>
              <a:t>Обучението</a:t>
            </a:r>
            <a:r>
              <a:rPr lang="ru-RU" dirty="0" smtClean="0"/>
              <a:t> по тема 3: </a:t>
            </a:r>
            <a:r>
              <a:rPr lang="ru-RU" i="1" dirty="0" smtClean="0"/>
              <a:t>ISO</a:t>
            </a:r>
            <a:r>
              <a:rPr lang="ru-RU" i="1" dirty="0"/>
              <a:t>: 9001-2008 и </a:t>
            </a:r>
            <a:r>
              <a:rPr lang="ru-RU" i="1" dirty="0" smtClean="0"/>
              <a:t>19011/2011 </a:t>
            </a:r>
            <a:r>
              <a:rPr lang="ru-RU" dirty="0" smtClean="0"/>
              <a:t>и тема 4: </a:t>
            </a:r>
            <a:r>
              <a:rPr lang="ru-RU" i="1" dirty="0" smtClean="0"/>
              <a:t>Обучение </a:t>
            </a:r>
            <a:r>
              <a:rPr lang="ru-RU" i="1" dirty="0"/>
              <a:t>по оперативна </a:t>
            </a:r>
            <a:r>
              <a:rPr lang="ru-RU" i="1" dirty="0" err="1"/>
              <a:t>съвместимост</a:t>
            </a:r>
            <a:r>
              <a:rPr lang="ru-RU" i="1" dirty="0"/>
              <a:t> на </a:t>
            </a:r>
            <a:r>
              <a:rPr lang="ru-RU" i="1" dirty="0" err="1"/>
              <a:t>железопътния</a:t>
            </a:r>
            <a:r>
              <a:rPr lang="ru-RU" i="1" dirty="0"/>
              <a:t> </a:t>
            </a:r>
            <a:r>
              <a:rPr lang="ru-RU" i="1" dirty="0" smtClean="0"/>
              <a:t>транспорт </a:t>
            </a:r>
            <a:r>
              <a:rPr lang="ru-RU" dirty="0" smtClean="0"/>
              <a:t>се </a:t>
            </a:r>
            <a:r>
              <a:rPr lang="ru-RU" dirty="0" err="1" smtClean="0"/>
              <a:t>проведе</a:t>
            </a:r>
            <a:r>
              <a:rPr lang="ru-RU" dirty="0" smtClean="0"/>
              <a:t> от </a:t>
            </a:r>
            <a:r>
              <a:rPr lang="ru-RU" dirty="0" err="1" smtClean="0"/>
              <a:t>висококвалифицирани</a:t>
            </a:r>
            <a:r>
              <a:rPr lang="ru-RU" dirty="0" smtClean="0"/>
              <a:t> </a:t>
            </a:r>
            <a:r>
              <a:rPr lang="ru-RU" dirty="0" err="1" smtClean="0"/>
              <a:t>български</a:t>
            </a:r>
            <a:r>
              <a:rPr lang="ru-RU" dirty="0" smtClean="0"/>
              <a:t> </a:t>
            </a:r>
            <a:r>
              <a:rPr lang="ru-RU" dirty="0" err="1" smtClean="0"/>
              <a:t>експерти</a:t>
            </a:r>
            <a:r>
              <a:rPr lang="ru-RU" dirty="0" smtClean="0"/>
              <a:t> </a:t>
            </a:r>
            <a:r>
              <a:rPr lang="bg-BG" dirty="0" smtClean="0"/>
              <a:t>с богат практически опит в областта на </a:t>
            </a:r>
            <a:r>
              <a:rPr lang="bg-BG" dirty="0" err="1" smtClean="0"/>
              <a:t>одитирането</a:t>
            </a:r>
            <a:r>
              <a:rPr lang="bg-BG" dirty="0" smtClean="0"/>
              <a:t> и акредитацията, осигурени от изпълнителя „</a:t>
            </a:r>
            <a:r>
              <a:rPr lang="bg-BG" dirty="0" err="1" smtClean="0"/>
              <a:t>Инфракеър-Тинса</a:t>
            </a:r>
            <a:r>
              <a:rPr lang="bg-BG" dirty="0" smtClean="0"/>
              <a:t>“ ДЗЗД</a:t>
            </a:r>
          </a:p>
          <a:p>
            <a:endParaRPr lang="ru-RU" dirty="0" smtClean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3541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Дейност 4: </a:t>
            </a:r>
            <a:r>
              <a:rPr lang="bg-BG" sz="3200" dirty="0" smtClean="0"/>
              <a:t>Избор на лектори за провеждане на обучението </a:t>
            </a:r>
            <a:endParaRPr lang="bg-BG" sz="32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3518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u="sng" dirty="0" err="1" smtClean="0"/>
              <a:t>Заложени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индикатори</a:t>
            </a:r>
            <a:r>
              <a:rPr lang="ru-RU" b="1" u="sng" dirty="0" smtClean="0"/>
              <a:t>:</a:t>
            </a:r>
          </a:p>
          <a:p>
            <a:pPr marL="109728" indent="0">
              <a:buNone/>
            </a:pPr>
            <a:r>
              <a:rPr lang="ru-RU" dirty="0" smtClean="0"/>
              <a:t>Обучение на 41 </a:t>
            </a:r>
            <a:r>
              <a:rPr lang="ru-RU" dirty="0" err="1"/>
              <a:t>броя</a:t>
            </a:r>
            <a:r>
              <a:rPr lang="ru-RU" dirty="0"/>
              <a:t> служители, от които 12 </a:t>
            </a:r>
            <a:r>
              <a:rPr lang="ru-RU" dirty="0" err="1"/>
              <a:t>броя</a:t>
            </a:r>
            <a:r>
              <a:rPr lang="ru-RU" dirty="0"/>
              <a:t> </a:t>
            </a:r>
            <a:r>
              <a:rPr lang="ru-RU" dirty="0" smtClean="0"/>
              <a:t>жени, </a:t>
            </a:r>
            <a:r>
              <a:rPr lang="ru-RU" dirty="0"/>
              <a:t>успешно </a:t>
            </a:r>
            <a:r>
              <a:rPr lang="ru-RU" dirty="0" err="1"/>
              <a:t>преминали</a:t>
            </a:r>
            <a:r>
              <a:rPr lang="ru-RU" dirty="0"/>
              <a:t> </a:t>
            </a:r>
            <a:r>
              <a:rPr lang="ru-RU" dirty="0" err="1"/>
              <a:t>обученията</a:t>
            </a:r>
            <a:r>
              <a:rPr lang="ru-RU" dirty="0"/>
              <a:t> с </a:t>
            </a:r>
            <a:r>
              <a:rPr lang="ru-RU" dirty="0" err="1"/>
              <a:t>получаване</a:t>
            </a:r>
            <a:r>
              <a:rPr lang="ru-RU" dirty="0"/>
              <a:t> на </a:t>
            </a:r>
            <a:r>
              <a:rPr lang="ru-RU" dirty="0" err="1" smtClean="0"/>
              <a:t>сертификати</a:t>
            </a:r>
            <a:endParaRPr lang="ru-RU" dirty="0"/>
          </a:p>
          <a:p>
            <a:pPr marL="109728" indent="0">
              <a:buNone/>
            </a:pPr>
            <a:r>
              <a:rPr lang="ru-RU" b="1" u="sng" dirty="0" err="1"/>
              <a:t>Постигнати</a:t>
            </a:r>
            <a:r>
              <a:rPr lang="ru-RU" b="1" u="sng" dirty="0"/>
              <a:t> </a:t>
            </a:r>
            <a:r>
              <a:rPr lang="ru-RU" b="1" u="sng" dirty="0" err="1"/>
              <a:t>индикатори</a:t>
            </a:r>
            <a:r>
              <a:rPr lang="ru-RU" b="1" u="sng" dirty="0"/>
              <a:t>:</a:t>
            </a:r>
          </a:p>
          <a:p>
            <a:pPr marL="109728" indent="0">
              <a:buNone/>
            </a:pPr>
            <a:r>
              <a:rPr lang="ru-RU" dirty="0" err="1" smtClean="0"/>
              <a:t>Заложеният</a:t>
            </a:r>
            <a:r>
              <a:rPr lang="ru-RU" dirty="0" smtClean="0"/>
              <a:t> индикатор е </a:t>
            </a:r>
            <a:r>
              <a:rPr lang="ru-RU" dirty="0" err="1" smtClean="0"/>
              <a:t>постигнат</a:t>
            </a:r>
            <a:r>
              <a:rPr lang="ru-RU" dirty="0" smtClean="0"/>
              <a:t> на 100 %, </a:t>
            </a:r>
            <a:r>
              <a:rPr lang="ru-RU" dirty="0" err="1" smtClean="0"/>
              <a:t>като</a:t>
            </a:r>
            <a:r>
              <a:rPr lang="ru-RU" dirty="0" smtClean="0"/>
              <a:t> са </a:t>
            </a:r>
            <a:r>
              <a:rPr lang="ru-RU" dirty="0" err="1" smtClean="0"/>
              <a:t>получени</a:t>
            </a:r>
            <a:r>
              <a:rPr lang="ru-RU" dirty="0" smtClean="0"/>
              <a:t> 41 </a:t>
            </a:r>
            <a:r>
              <a:rPr lang="ru-RU" dirty="0" err="1"/>
              <a:t>броя</a:t>
            </a:r>
            <a:r>
              <a:rPr lang="ru-RU" dirty="0"/>
              <a:t> </a:t>
            </a:r>
            <a:r>
              <a:rPr lang="ru-RU" dirty="0" err="1"/>
              <a:t>сертификати</a:t>
            </a:r>
            <a:r>
              <a:rPr lang="ru-RU" dirty="0"/>
              <a:t>, в </a:t>
            </a:r>
            <a:r>
              <a:rPr lang="ru-RU" dirty="0" err="1"/>
              <a:t>т.ч</a:t>
            </a:r>
            <a:r>
              <a:rPr lang="ru-RU" dirty="0"/>
              <a:t>. за 16 жени</a:t>
            </a:r>
          </a:p>
          <a:p>
            <a:pPr marL="109728" indent="0">
              <a:buNone/>
            </a:pPr>
            <a:r>
              <a:rPr lang="ru-RU" dirty="0" err="1"/>
              <a:t>Допълнително</a:t>
            </a:r>
            <a:r>
              <a:rPr lang="ru-RU" dirty="0"/>
              <a:t> са </a:t>
            </a:r>
            <a:r>
              <a:rPr lang="ru-RU" dirty="0" err="1"/>
              <a:t>преминали</a:t>
            </a:r>
            <a:r>
              <a:rPr lang="ru-RU" dirty="0"/>
              <a:t> </a:t>
            </a:r>
            <a:r>
              <a:rPr lang="ru-RU" dirty="0" err="1"/>
              <a:t>обученията</a:t>
            </a:r>
            <a:r>
              <a:rPr lang="ru-RU" dirty="0"/>
              <a:t> и са </a:t>
            </a:r>
            <a:r>
              <a:rPr lang="ru-RU" dirty="0" err="1"/>
              <a:t>получени</a:t>
            </a:r>
            <a:r>
              <a:rPr lang="ru-RU" dirty="0"/>
              <a:t> </a:t>
            </a:r>
            <a:r>
              <a:rPr lang="ru-RU" dirty="0" err="1"/>
              <a:t>още</a:t>
            </a:r>
            <a:r>
              <a:rPr lang="ru-RU" dirty="0"/>
              <a:t> 11 </a:t>
            </a:r>
            <a:r>
              <a:rPr lang="ru-RU" dirty="0" err="1"/>
              <a:t>броя</a:t>
            </a:r>
            <a:r>
              <a:rPr lang="ru-RU" dirty="0"/>
              <a:t> </a:t>
            </a:r>
            <a:r>
              <a:rPr lang="ru-RU" dirty="0" err="1"/>
              <a:t>сертификати</a:t>
            </a:r>
            <a:r>
              <a:rPr lang="ru-RU" dirty="0"/>
              <a:t>, в </a:t>
            </a:r>
            <a:r>
              <a:rPr lang="ru-RU" dirty="0" err="1"/>
              <a:t>т.ч</a:t>
            </a:r>
            <a:r>
              <a:rPr lang="ru-RU" dirty="0"/>
              <a:t>. за 6 жени</a:t>
            </a:r>
          </a:p>
          <a:p>
            <a:pPr marL="109728" indent="0">
              <a:buNone/>
            </a:pP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Дейност 4: </a:t>
            </a:r>
            <a:r>
              <a:rPr lang="ru-RU" sz="2400" dirty="0" err="1"/>
              <a:t>Провеждане</a:t>
            </a:r>
            <a:r>
              <a:rPr lang="ru-RU" sz="2400" dirty="0"/>
              <a:t> на </a:t>
            </a:r>
            <a:r>
              <a:rPr lang="ru-RU" sz="2400" dirty="0" err="1"/>
              <a:t>специализирани</a:t>
            </a:r>
            <a:r>
              <a:rPr lang="ru-RU" sz="2400" dirty="0"/>
              <a:t> обучения, </a:t>
            </a:r>
            <a:r>
              <a:rPr lang="ru-RU" sz="2400" dirty="0" err="1"/>
              <a:t>пряко</a:t>
            </a:r>
            <a:r>
              <a:rPr lang="ru-RU" sz="2400" dirty="0"/>
              <a:t> </a:t>
            </a:r>
            <a:r>
              <a:rPr lang="ru-RU" sz="2400" dirty="0" err="1"/>
              <a:t>обвързани</a:t>
            </a:r>
            <a:r>
              <a:rPr lang="ru-RU" sz="2400" dirty="0"/>
              <a:t> </a:t>
            </a:r>
            <a:r>
              <a:rPr lang="ru-RU" sz="2400" dirty="0" err="1"/>
              <a:t>със</a:t>
            </a:r>
            <a:r>
              <a:rPr lang="ru-RU" sz="2400" dirty="0"/>
              <a:t> </a:t>
            </a:r>
            <a:r>
              <a:rPr lang="ru-RU" sz="2400" dirty="0" err="1"/>
              <a:t>специфичната</a:t>
            </a:r>
            <a:r>
              <a:rPr lang="ru-RU" sz="2400" dirty="0"/>
              <a:t> </a:t>
            </a:r>
            <a:r>
              <a:rPr lang="ru-RU" sz="2400" dirty="0" err="1"/>
              <a:t>дейност</a:t>
            </a:r>
            <a:r>
              <a:rPr lang="ru-RU" sz="2400" dirty="0"/>
              <a:t>, </a:t>
            </a:r>
            <a:r>
              <a:rPr lang="ru-RU" sz="2400" dirty="0" err="1"/>
              <a:t>която</a:t>
            </a:r>
            <a:r>
              <a:rPr lang="ru-RU" sz="2400" dirty="0"/>
              <a:t> </a:t>
            </a:r>
            <a:r>
              <a:rPr lang="ru-RU" sz="2400" dirty="0" err="1"/>
              <a:t>изпълняват</a:t>
            </a:r>
            <a:r>
              <a:rPr lang="ru-RU" sz="2400" dirty="0"/>
              <a:t> </a:t>
            </a:r>
            <a:r>
              <a:rPr lang="ru-RU" sz="2400" dirty="0" err="1"/>
              <a:t>съответните</a:t>
            </a:r>
            <a:r>
              <a:rPr lang="ru-RU" sz="2400" dirty="0"/>
              <a:t> служители </a:t>
            </a:r>
            <a:endParaRPr lang="bg-BG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041"/>
            <a:ext cx="835183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56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 fontScale="92500" lnSpcReduction="10000"/>
          </a:bodyPr>
          <a:lstStyle/>
          <a:p>
            <a:r>
              <a:rPr lang="bg-BG" b="1" dirty="0" smtClean="0"/>
              <a:t>През ноември 2012 г. ИАЖА кандидатства с проектното предложение за предоставяне на безвъзмездна финансова помощ чрез открита процедура за подбор на проекти</a:t>
            </a:r>
            <a:r>
              <a:rPr lang="en-US" b="1" dirty="0" smtClean="0"/>
              <a:t> </a:t>
            </a:r>
            <a:r>
              <a:rPr lang="bg-BG" b="1" dirty="0" smtClean="0"/>
              <a:t>по програма ОПАК</a:t>
            </a:r>
          </a:p>
          <a:p>
            <a:r>
              <a:rPr lang="bg-BG" b="1" dirty="0" smtClean="0"/>
              <a:t>Цел на проекта: Повишаване квалификацията и компетентността на служителите в ИАЖА чрез провеждането на общо и специализирано обучение , която изцяло кореспондира с основната цел на Приоритетна ос ІІ „Управление на човешките ресурси”, </a:t>
            </a:r>
            <a:r>
              <a:rPr lang="bg-BG" b="1" dirty="0" err="1" smtClean="0"/>
              <a:t>Подприоритет</a:t>
            </a:r>
            <a:r>
              <a:rPr lang="bg-BG" b="1" dirty="0" smtClean="0"/>
              <a:t> 2.</a:t>
            </a:r>
            <a:r>
              <a:rPr lang="bg-BG" b="1" dirty="0" err="1" smtClean="0"/>
              <a:t>2</a:t>
            </a:r>
            <a:r>
              <a:rPr lang="bg-BG" b="1" dirty="0" smtClean="0"/>
              <a:t>. „Компетентна и ефективна държавна администрация” на ОПАК</a:t>
            </a:r>
            <a:r>
              <a:rPr lang="bg-BG" dirty="0" smtClean="0"/>
              <a:t>. </a:t>
            </a:r>
            <a:endParaRPr lang="bg-BG" b="1" dirty="0" smtClean="0"/>
          </a:p>
          <a:p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/>
            </a:r>
            <a:br>
              <a:rPr lang="bg-BG" dirty="0" smtClean="0"/>
            </a:br>
            <a:r>
              <a:rPr lang="bg-BG" sz="2700" dirty="0" smtClean="0"/>
              <a:t>ПРОЕКТНО ПРЕДЛОЖЕНИЕ: ЦА12-22-25/20.11.2012 г.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641"/>
            <a:ext cx="835183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І. </a:t>
            </a:r>
            <a:r>
              <a:rPr lang="ru-RU" dirty="0" err="1" smtClean="0"/>
              <a:t>Стартиране</a:t>
            </a:r>
            <a:r>
              <a:rPr lang="ru-RU" dirty="0" smtClean="0"/>
              <a:t> на проекта:</a:t>
            </a:r>
          </a:p>
          <a:p>
            <a:r>
              <a:rPr lang="ru-RU" dirty="0" smtClean="0"/>
              <a:t>1.   </a:t>
            </a:r>
            <a:r>
              <a:rPr lang="ru-RU" dirty="0" err="1" smtClean="0"/>
              <a:t>Провеждане</a:t>
            </a:r>
            <a:r>
              <a:rPr lang="ru-RU" dirty="0" smtClean="0"/>
              <a:t> </a:t>
            </a:r>
            <a:r>
              <a:rPr lang="ru-RU" dirty="0"/>
              <a:t>на 1 </a:t>
            </a:r>
            <a:r>
              <a:rPr lang="ru-RU" dirty="0" err="1" smtClean="0"/>
              <a:t>бр</a:t>
            </a:r>
            <a:r>
              <a:rPr lang="ru-RU" dirty="0" smtClean="0"/>
              <a:t>. </a:t>
            </a:r>
            <a:r>
              <a:rPr lang="ru-RU" dirty="0" err="1" smtClean="0"/>
              <a:t>начална</a:t>
            </a:r>
            <a:r>
              <a:rPr lang="ru-RU" dirty="0" smtClean="0"/>
              <a:t> </a:t>
            </a:r>
            <a:r>
              <a:rPr lang="ru-RU" dirty="0" err="1" smtClean="0"/>
              <a:t>пресконференция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2. 	</a:t>
            </a:r>
            <a:r>
              <a:rPr lang="ru-RU" dirty="0" err="1"/>
              <a:t>Изработване</a:t>
            </a:r>
            <a:r>
              <a:rPr lang="ru-RU" dirty="0"/>
              <a:t> на 1 </a:t>
            </a:r>
            <a:r>
              <a:rPr lang="ru-RU" dirty="0" err="1"/>
              <a:t>бр</a:t>
            </a:r>
            <a:r>
              <a:rPr lang="ru-RU" dirty="0"/>
              <a:t>. </a:t>
            </a:r>
            <a:r>
              <a:rPr lang="ru-RU" dirty="0" err="1"/>
              <a:t>информационен</a:t>
            </a:r>
            <a:r>
              <a:rPr lang="ru-RU" dirty="0"/>
              <a:t> </a:t>
            </a:r>
            <a:r>
              <a:rPr lang="ru-RU" dirty="0" err="1"/>
              <a:t>банер</a:t>
            </a:r>
            <a:r>
              <a:rPr lang="ru-RU" dirty="0"/>
              <a:t>. 	</a:t>
            </a:r>
          </a:p>
          <a:p>
            <a:r>
              <a:rPr lang="ru-RU" dirty="0"/>
              <a:t>3.	</a:t>
            </a:r>
            <a:r>
              <a:rPr lang="ru-RU" dirty="0" err="1" smtClean="0"/>
              <a:t>Изработване</a:t>
            </a:r>
            <a:r>
              <a:rPr lang="ru-RU" dirty="0" smtClean="0"/>
              <a:t>, </a:t>
            </a:r>
            <a:r>
              <a:rPr lang="ru-RU" dirty="0"/>
              <a:t>доставка и монтаж на 2 </a:t>
            </a:r>
            <a:r>
              <a:rPr lang="ru-RU" dirty="0" err="1"/>
              <a:t>бр</a:t>
            </a:r>
            <a:r>
              <a:rPr lang="ru-RU" dirty="0"/>
              <a:t>. </a:t>
            </a:r>
            <a:r>
              <a:rPr lang="ru-RU" dirty="0" err="1"/>
              <a:t>информационни</a:t>
            </a:r>
            <a:r>
              <a:rPr lang="ru-RU" dirty="0"/>
              <a:t> табели.	</a:t>
            </a:r>
          </a:p>
          <a:p>
            <a:r>
              <a:rPr lang="ru-RU" dirty="0"/>
              <a:t>4.	Три </a:t>
            </a:r>
            <a:r>
              <a:rPr lang="ru-RU" dirty="0" err="1"/>
              <a:t>броя</a:t>
            </a:r>
            <a:r>
              <a:rPr lang="ru-RU" dirty="0"/>
              <a:t> публикации за </a:t>
            </a:r>
            <a:r>
              <a:rPr lang="ru-RU" dirty="0" err="1"/>
              <a:t>популяризиране</a:t>
            </a:r>
            <a:r>
              <a:rPr lang="ru-RU" dirty="0"/>
              <a:t> на проекта в три </a:t>
            </a:r>
            <a:r>
              <a:rPr lang="ru-RU" dirty="0" err="1"/>
              <a:t>специализирани</a:t>
            </a:r>
            <a:r>
              <a:rPr lang="ru-RU" dirty="0"/>
              <a:t> </a:t>
            </a:r>
            <a:r>
              <a:rPr lang="ru-RU" dirty="0" err="1"/>
              <a:t>медии</a:t>
            </a:r>
            <a:r>
              <a:rPr lang="ru-RU" dirty="0"/>
              <a:t>.	</a:t>
            </a:r>
            <a:endParaRPr lang="ru-RU" dirty="0" smtClean="0"/>
          </a:p>
          <a:p>
            <a:r>
              <a:rPr lang="ru-RU" dirty="0" smtClean="0"/>
              <a:t>ІІ. </a:t>
            </a:r>
            <a:r>
              <a:rPr lang="ru-RU" dirty="0" err="1" smtClean="0"/>
              <a:t>Приключване</a:t>
            </a:r>
            <a:r>
              <a:rPr lang="ru-RU" dirty="0" smtClean="0"/>
              <a:t> на проекта:</a:t>
            </a:r>
            <a:endParaRPr lang="ru-RU" dirty="0"/>
          </a:p>
          <a:p>
            <a:r>
              <a:rPr lang="ru-RU" dirty="0"/>
              <a:t>5.	</a:t>
            </a:r>
            <a:r>
              <a:rPr lang="ru-RU" dirty="0" err="1" smtClean="0"/>
              <a:t>Провеждане</a:t>
            </a:r>
            <a:r>
              <a:rPr lang="ru-RU" dirty="0" smtClean="0"/>
              <a:t> на </a:t>
            </a:r>
            <a:r>
              <a:rPr lang="ru-RU" dirty="0" err="1" smtClean="0"/>
              <a:t>финална</a:t>
            </a:r>
            <a:r>
              <a:rPr lang="ru-RU" dirty="0" smtClean="0"/>
              <a:t> </a:t>
            </a:r>
            <a:r>
              <a:rPr lang="ru-RU" dirty="0" err="1" smtClean="0"/>
              <a:t>пресконференция</a:t>
            </a:r>
            <a:r>
              <a:rPr lang="ru-RU" dirty="0" smtClean="0"/>
              <a:t>.	</a:t>
            </a:r>
          </a:p>
          <a:p>
            <a:r>
              <a:rPr lang="ru-RU" dirty="0" smtClean="0"/>
              <a:t>6.	</a:t>
            </a:r>
            <a:r>
              <a:rPr lang="ru-RU" dirty="0" err="1" smtClean="0"/>
              <a:t>Изработване</a:t>
            </a:r>
            <a:r>
              <a:rPr lang="ru-RU" dirty="0" smtClean="0"/>
              <a:t> на </a:t>
            </a:r>
            <a:r>
              <a:rPr lang="ru-RU" dirty="0" err="1" smtClean="0"/>
              <a:t>информационен</a:t>
            </a:r>
            <a:r>
              <a:rPr lang="ru-RU" dirty="0" smtClean="0"/>
              <a:t> </a:t>
            </a:r>
            <a:r>
              <a:rPr lang="ru-RU" dirty="0" err="1" smtClean="0"/>
              <a:t>банер</a:t>
            </a:r>
            <a:r>
              <a:rPr lang="ru-RU" dirty="0" smtClean="0"/>
              <a:t>. 	</a:t>
            </a:r>
          </a:p>
          <a:p>
            <a:r>
              <a:rPr lang="ru-RU" dirty="0" smtClean="0"/>
              <a:t>7</a:t>
            </a:r>
            <a:r>
              <a:rPr lang="ru-RU" dirty="0"/>
              <a:t>.	</a:t>
            </a:r>
            <a:r>
              <a:rPr lang="ru-RU" dirty="0" smtClean="0"/>
              <a:t>3 </a:t>
            </a:r>
            <a:r>
              <a:rPr lang="ru-RU" dirty="0" err="1" smtClean="0"/>
              <a:t>бр</a:t>
            </a:r>
            <a:r>
              <a:rPr lang="ru-RU" dirty="0" smtClean="0"/>
              <a:t>. публикации за </a:t>
            </a:r>
            <a:r>
              <a:rPr lang="ru-RU" dirty="0" err="1" smtClean="0"/>
              <a:t>популяризиране</a:t>
            </a:r>
            <a:r>
              <a:rPr lang="ru-RU" dirty="0" smtClean="0"/>
              <a:t> на проекта в </a:t>
            </a:r>
            <a:r>
              <a:rPr lang="ru-RU" dirty="0"/>
              <a:t>три </a:t>
            </a:r>
            <a:r>
              <a:rPr lang="ru-RU" dirty="0" err="1"/>
              <a:t>специализирани</a:t>
            </a:r>
            <a:r>
              <a:rPr lang="ru-RU" dirty="0"/>
              <a:t> </a:t>
            </a:r>
            <a:r>
              <a:rPr lang="ru-RU" dirty="0" err="1"/>
              <a:t>медии</a:t>
            </a:r>
            <a:r>
              <a:rPr lang="ru-RU" dirty="0"/>
              <a:t>.</a:t>
            </a:r>
          </a:p>
          <a:p>
            <a:r>
              <a:rPr lang="ru-RU" dirty="0"/>
              <a:t>	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3200" dirty="0" smtClean="0"/>
              <a:t>Дейност </a:t>
            </a:r>
            <a:r>
              <a:rPr lang="bg-BG" sz="3200" dirty="0"/>
              <a:t>5: Информация и публичност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35183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9062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8363272" cy="3874435"/>
          </a:xfrm>
          <a:ln>
            <a:solidFill>
              <a:srgbClr val="FF9900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bg-BG" dirty="0" smtClean="0"/>
              <a:t>Други изпълнени дейности за информация и публичност: </a:t>
            </a:r>
          </a:p>
          <a:p>
            <a:pPr>
              <a:buFont typeface="Wingdings" pitchFamily="2" charset="2"/>
              <a:buChar char="§"/>
            </a:pPr>
            <a:r>
              <a:rPr lang="bg-BG" dirty="0" smtClean="0"/>
              <a:t>Бяха изготвени и разпространени материали, отговарящи на указанията на УО за публичност, като обучителни и презентационни материали; </a:t>
            </a:r>
          </a:p>
          <a:p>
            <a:pPr>
              <a:buFont typeface="Wingdings" pitchFamily="2" charset="2"/>
              <a:buChar char="§"/>
            </a:pPr>
            <a:r>
              <a:rPr lang="bg-BG" dirty="0" smtClean="0"/>
              <a:t>Текущо на сайта на ИАЖА </a:t>
            </a:r>
            <a:r>
              <a:rPr lang="bg-BG" u="sng" dirty="0" smtClean="0">
                <a:hlinkClick r:id="rId2"/>
              </a:rPr>
              <a:t>http://www.iaja.government.bg/</a:t>
            </a:r>
            <a:r>
              <a:rPr lang="bg-BG" u="sng" dirty="0" smtClean="0"/>
              <a:t> </a:t>
            </a:r>
            <a:r>
              <a:rPr lang="bg-BG" dirty="0" smtClean="0"/>
              <a:t>се </a:t>
            </a:r>
            <a:r>
              <a:rPr lang="bg-BG" dirty="0"/>
              <a:t>публикува </a:t>
            </a:r>
            <a:r>
              <a:rPr lang="bg-BG" dirty="0" smtClean="0"/>
              <a:t>информация, свързана с реализирането на дейностите по проекта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Изработени</a:t>
            </a:r>
            <a:r>
              <a:rPr lang="ru-RU" dirty="0" smtClean="0"/>
              <a:t> са 71 </a:t>
            </a:r>
            <a:r>
              <a:rPr lang="ru-RU" dirty="0"/>
              <a:t>комплекта </a:t>
            </a:r>
            <a:r>
              <a:rPr lang="ru-RU" dirty="0" err="1"/>
              <a:t>обучителни</a:t>
            </a:r>
            <a:r>
              <a:rPr lang="ru-RU" dirty="0"/>
              <a:t> </a:t>
            </a:r>
            <a:r>
              <a:rPr lang="ru-RU" dirty="0" err="1"/>
              <a:t>материали</a:t>
            </a:r>
            <a:r>
              <a:rPr lang="ru-RU" dirty="0"/>
              <a:t>, в </a:t>
            </a:r>
            <a:r>
              <a:rPr lang="ru-RU" dirty="0" err="1"/>
              <a:t>т.ч</a:t>
            </a:r>
            <a:r>
              <a:rPr lang="ru-RU" dirty="0"/>
              <a:t>.: папки; </a:t>
            </a:r>
            <a:r>
              <a:rPr lang="ru-RU" dirty="0" err="1"/>
              <a:t>презентационни</a:t>
            </a:r>
            <a:r>
              <a:rPr lang="ru-RU" dirty="0"/>
              <a:t> </a:t>
            </a:r>
            <a:r>
              <a:rPr lang="ru-RU" dirty="0" err="1"/>
              <a:t>материали</a:t>
            </a:r>
            <a:r>
              <a:rPr lang="ru-RU" dirty="0"/>
              <a:t>; USB </a:t>
            </a:r>
            <a:r>
              <a:rPr lang="ru-RU" dirty="0" err="1"/>
              <a:t>стика</a:t>
            </a:r>
            <a:r>
              <a:rPr lang="ru-RU" dirty="0"/>
              <a:t> и </a:t>
            </a:r>
            <a:r>
              <a:rPr lang="ru-RU" dirty="0" err="1"/>
              <a:t>химикалки</a:t>
            </a:r>
            <a:r>
              <a:rPr lang="ru-RU" dirty="0"/>
              <a:t> (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знамето</a:t>
            </a:r>
            <a:r>
              <a:rPr lang="ru-RU" dirty="0"/>
              <a:t> на ЕС); листа за </a:t>
            </a:r>
            <a:r>
              <a:rPr lang="ru-RU" dirty="0" err="1"/>
              <a:t>писане</a:t>
            </a:r>
            <a:r>
              <a:rPr lang="ru-RU" dirty="0"/>
              <a:t>; </a:t>
            </a:r>
            <a:r>
              <a:rPr lang="ru-RU" dirty="0" err="1"/>
              <a:t>изработени</a:t>
            </a:r>
            <a:r>
              <a:rPr lang="ru-RU" dirty="0"/>
              <a:t> </a:t>
            </a:r>
            <a:r>
              <a:rPr lang="ru-RU" dirty="0" smtClean="0"/>
              <a:t>са </a:t>
            </a:r>
            <a:r>
              <a:rPr lang="ru-RU" dirty="0" err="1" smtClean="0">
                <a:solidFill>
                  <a:srgbClr val="FF0000"/>
                </a:solidFill>
              </a:rPr>
              <a:t>договорените</a:t>
            </a:r>
            <a:r>
              <a:rPr lang="ru-RU" dirty="0" smtClean="0">
                <a:solidFill>
                  <a:srgbClr val="FF0000"/>
                </a:solidFill>
              </a:rPr>
              <a:t> 71 </a:t>
            </a:r>
            <a:r>
              <a:rPr lang="ru-RU" dirty="0" err="1">
                <a:solidFill>
                  <a:srgbClr val="FF0000"/>
                </a:solidFill>
              </a:rPr>
              <a:t>броя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сертификати</a:t>
            </a:r>
            <a:r>
              <a:rPr lang="ru-RU" dirty="0" smtClean="0">
                <a:solidFill>
                  <a:srgbClr val="FF0000"/>
                </a:solidFill>
              </a:rPr>
              <a:t> за </a:t>
            </a:r>
            <a:r>
              <a:rPr lang="ru-RU" dirty="0" err="1">
                <a:solidFill>
                  <a:srgbClr val="FF0000"/>
                </a:solidFill>
              </a:rPr>
              <a:t>преминали</a:t>
            </a:r>
            <a:r>
              <a:rPr lang="ru-RU" dirty="0">
                <a:solidFill>
                  <a:srgbClr val="FF0000"/>
                </a:solidFill>
              </a:rPr>
              <a:t> курс на </a:t>
            </a:r>
            <a:r>
              <a:rPr lang="ru-RU" dirty="0" err="1">
                <a:solidFill>
                  <a:srgbClr val="FF0000"/>
                </a:solidFill>
              </a:rPr>
              <a:t>специализирано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обучение  </a:t>
            </a:r>
            <a:r>
              <a:rPr lang="ru-RU" dirty="0" smtClean="0"/>
              <a:t>(</a:t>
            </a:r>
            <a:r>
              <a:rPr lang="ru-RU" dirty="0" err="1" smtClean="0"/>
              <a:t>чуждоезиково</a:t>
            </a:r>
            <a:r>
              <a:rPr lang="ru-RU" dirty="0" smtClean="0"/>
              <a:t> и </a:t>
            </a:r>
            <a:r>
              <a:rPr lang="ru-RU" dirty="0" err="1" smtClean="0"/>
              <a:t>свързано</a:t>
            </a:r>
            <a:r>
              <a:rPr lang="ru-RU" dirty="0" smtClean="0"/>
              <a:t> с </a:t>
            </a:r>
            <a:r>
              <a:rPr lang="ru-RU" dirty="0" err="1" smtClean="0"/>
              <a:t>професионалната</a:t>
            </a:r>
            <a:r>
              <a:rPr lang="ru-RU" dirty="0" smtClean="0"/>
              <a:t> </a:t>
            </a:r>
            <a:r>
              <a:rPr lang="ru-RU" dirty="0" err="1" smtClean="0"/>
              <a:t>дейност</a:t>
            </a:r>
            <a:r>
              <a:rPr lang="ru-RU" dirty="0" smtClean="0"/>
              <a:t>); 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Направени</a:t>
            </a:r>
            <a:r>
              <a:rPr lang="ru-RU" dirty="0" smtClean="0"/>
              <a:t> са 6 </a:t>
            </a:r>
            <a:r>
              <a:rPr lang="ru-RU" dirty="0" err="1"/>
              <a:t>бр</a:t>
            </a:r>
            <a:r>
              <a:rPr lang="ru-RU" dirty="0"/>
              <a:t>. публикации в три </a:t>
            </a:r>
            <a:r>
              <a:rPr lang="ru-RU" dirty="0" err="1"/>
              <a:t>специализирани</a:t>
            </a:r>
            <a:r>
              <a:rPr lang="ru-RU" dirty="0"/>
              <a:t> печатни </a:t>
            </a:r>
            <a:r>
              <a:rPr lang="ru-RU" dirty="0" err="1" smtClean="0"/>
              <a:t>медии</a:t>
            </a:r>
            <a:r>
              <a:rPr lang="ru-RU" dirty="0" smtClean="0"/>
              <a:t>, с </a:t>
            </a:r>
            <a:r>
              <a:rPr lang="ru-RU" dirty="0" err="1" smtClean="0"/>
              <a:t>оглед</a:t>
            </a:r>
            <a:r>
              <a:rPr lang="ru-RU" dirty="0" smtClean="0"/>
              <a:t> </a:t>
            </a:r>
            <a:r>
              <a:rPr lang="ru-RU" dirty="0" err="1" smtClean="0"/>
              <a:t>постигането</a:t>
            </a:r>
            <a:r>
              <a:rPr lang="ru-RU" dirty="0" smtClean="0"/>
              <a:t> на </a:t>
            </a:r>
            <a:r>
              <a:rPr lang="ru-RU" dirty="0" err="1" smtClean="0"/>
              <a:t>мултипликационен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.</a:t>
            </a:r>
            <a:endParaRPr lang="ru-RU" dirty="0"/>
          </a:p>
          <a:p>
            <a:pPr>
              <a:buFont typeface="Wingdings" pitchFamily="2" charset="2"/>
              <a:buChar char="§"/>
            </a:pP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информационни</a:t>
            </a:r>
            <a:r>
              <a:rPr lang="ru-RU" dirty="0"/>
              <a:t> и </a:t>
            </a:r>
            <a:r>
              <a:rPr lang="ru-RU" dirty="0" err="1"/>
              <a:t>рекламни</a:t>
            </a:r>
            <a:r>
              <a:rPr lang="ru-RU" dirty="0"/>
              <a:t> </a:t>
            </a:r>
            <a:r>
              <a:rPr lang="ru-RU" dirty="0" err="1"/>
              <a:t>материали</a:t>
            </a:r>
            <a:r>
              <a:rPr lang="ru-RU" dirty="0"/>
              <a:t> </a:t>
            </a:r>
            <a:r>
              <a:rPr lang="ru-RU" dirty="0" smtClean="0"/>
              <a:t>са </a:t>
            </a:r>
            <a:r>
              <a:rPr lang="ru-RU" dirty="0" err="1" smtClean="0"/>
              <a:t>изработени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съответствие</a:t>
            </a:r>
            <a:r>
              <a:rPr lang="ru-RU" dirty="0"/>
              <a:t> с </a:t>
            </a:r>
            <a:r>
              <a:rPr lang="ru-RU" dirty="0" err="1"/>
              <a:t>изискванията</a:t>
            </a:r>
            <a:r>
              <a:rPr lang="ru-RU" dirty="0"/>
              <a:t> за </a:t>
            </a:r>
            <a:r>
              <a:rPr lang="ru-RU" dirty="0" err="1"/>
              <a:t>публичност</a:t>
            </a:r>
            <a:r>
              <a:rPr lang="ru-RU" dirty="0"/>
              <a:t> на УО на ОПАК (лога и </a:t>
            </a:r>
            <a:r>
              <a:rPr lang="ru-RU" dirty="0" err="1"/>
              <a:t>слогани</a:t>
            </a:r>
            <a:r>
              <a:rPr lang="ru-RU" dirty="0"/>
              <a:t> на ЕС, на ЕСФ и на ОПАК</a:t>
            </a:r>
            <a:r>
              <a:rPr lang="ru-RU" dirty="0" smtClean="0"/>
              <a:t>).</a:t>
            </a:r>
            <a:r>
              <a:rPr lang="bg-BG" dirty="0"/>
              <a:t> </a:t>
            </a:r>
            <a:r>
              <a:rPr lang="bg-BG" dirty="0" smtClean="0"/>
              <a:t>Също </a:t>
            </a:r>
            <a:r>
              <a:rPr lang="bg-BG" dirty="0"/>
              <a:t>така задължително се изписва текста </a:t>
            </a:r>
            <a:r>
              <a:rPr lang="bg-BG" i="1" dirty="0"/>
              <a:t>“Проектът се осъществява с финансовата подкрепа на Оперативна програма “Административен капацитет”, съфинансирана от Европейския съюз чрез ЕСФ”.</a:t>
            </a:r>
            <a:r>
              <a:rPr lang="bg-BG" dirty="0"/>
              <a:t> 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>
              <a:buFont typeface="Wingdings" pitchFamily="2" charset="2"/>
              <a:buChar char="§"/>
            </a:pPr>
            <a:endParaRPr lang="bg-BG" dirty="0" smtClean="0"/>
          </a:p>
          <a:p>
            <a:pPr>
              <a:buFont typeface="Wingdings" pitchFamily="2" charset="2"/>
              <a:buChar char="§"/>
            </a:pP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Дейност 5: Дейност за информация и публичност 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4" y="332656"/>
            <a:ext cx="83518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bg-BG" b="1" dirty="0" smtClean="0"/>
              <a:t>Необходими индикатори </a:t>
            </a:r>
            <a:r>
              <a:rPr lang="bg-BG" b="1" dirty="0"/>
              <a:t>за </a:t>
            </a:r>
            <a:r>
              <a:rPr lang="bg-BG" b="1" dirty="0" smtClean="0"/>
              <a:t>успешно изпълнение на проекта/резултат</a:t>
            </a:r>
            <a:r>
              <a:rPr lang="bg-BG" b="1" dirty="0"/>
              <a:t>: 80 % </a:t>
            </a:r>
            <a:r>
              <a:rPr lang="bg-BG" b="1" dirty="0" smtClean="0"/>
              <a:t>от </a:t>
            </a:r>
            <a:r>
              <a:rPr lang="bg-BG" dirty="0" smtClean="0"/>
              <a:t>заложените в проектното предложение</a:t>
            </a:r>
          </a:p>
          <a:p>
            <a:endParaRPr lang="bg-BG" dirty="0" smtClean="0"/>
          </a:p>
          <a:p>
            <a:r>
              <a:rPr lang="bg-BG" dirty="0" smtClean="0"/>
              <a:t>За всички дейности постигнатите резултати по проекта </a:t>
            </a:r>
            <a:r>
              <a:rPr lang="bg-BG" dirty="0"/>
              <a:t>надвишават </a:t>
            </a:r>
            <a:r>
              <a:rPr lang="bg-BG" dirty="0" smtClean="0"/>
              <a:t>необходимите </a:t>
            </a:r>
            <a:r>
              <a:rPr lang="ru-RU" dirty="0" smtClean="0"/>
              <a:t>80 </a:t>
            </a:r>
            <a:r>
              <a:rPr lang="ru-RU" dirty="0"/>
              <a:t>% от </a:t>
            </a:r>
            <a:r>
              <a:rPr lang="ru-RU" dirty="0" err="1"/>
              <a:t>заложените</a:t>
            </a:r>
            <a:r>
              <a:rPr lang="ru-RU" dirty="0"/>
              <a:t> в </a:t>
            </a:r>
            <a:r>
              <a:rPr lang="ru-RU" dirty="0" err="1"/>
              <a:t>проектното</a:t>
            </a:r>
            <a:r>
              <a:rPr lang="ru-RU" dirty="0"/>
              <a:t> </a:t>
            </a:r>
            <a:r>
              <a:rPr lang="ru-RU" dirty="0" smtClean="0"/>
              <a:t>предложение </a:t>
            </a:r>
            <a:r>
              <a:rPr lang="bg-BG" dirty="0" smtClean="0"/>
              <a:t>резултати, като отклоненията се дължат основно на напускане на служители или на непровеждане на обучения от страна на ИПА.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Показатели за успешно изпълнение на проекта</a:t>
            </a:r>
            <a:endParaRPr lang="bg-BG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62" y="260647"/>
            <a:ext cx="83518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Постигнатите</a:t>
            </a:r>
            <a:r>
              <a:rPr lang="ru-RU" dirty="0" smtClean="0"/>
              <a:t> </a:t>
            </a:r>
            <a:r>
              <a:rPr lang="ru-RU" dirty="0" err="1" smtClean="0"/>
              <a:t>отлични</a:t>
            </a:r>
            <a:r>
              <a:rPr lang="ru-RU" dirty="0" smtClean="0"/>
              <a:t> </a:t>
            </a:r>
            <a:r>
              <a:rPr lang="ru-RU" dirty="0" err="1" smtClean="0"/>
              <a:t>резултати</a:t>
            </a:r>
            <a:r>
              <a:rPr lang="ru-RU" dirty="0" smtClean="0"/>
              <a:t> от </a:t>
            </a:r>
            <a:r>
              <a:rPr lang="ru-RU" dirty="0" err="1" smtClean="0"/>
              <a:t>проведените</a:t>
            </a:r>
            <a:r>
              <a:rPr lang="ru-RU" dirty="0" smtClean="0"/>
              <a:t> обучения и </a:t>
            </a:r>
            <a:r>
              <a:rPr lang="ru-RU" dirty="0" err="1" smtClean="0"/>
              <a:t>високата</a:t>
            </a:r>
            <a:r>
              <a:rPr lang="ru-RU" dirty="0" smtClean="0"/>
              <a:t> степен на </a:t>
            </a:r>
            <a:r>
              <a:rPr lang="ru-RU" dirty="0" err="1" smtClean="0"/>
              <a:t>удовлетвореност</a:t>
            </a:r>
            <a:r>
              <a:rPr lang="ru-RU" dirty="0" smtClean="0"/>
              <a:t> на </a:t>
            </a:r>
            <a:r>
              <a:rPr lang="ru-RU" dirty="0" err="1" smtClean="0"/>
              <a:t>служителите</a:t>
            </a:r>
            <a:r>
              <a:rPr lang="ru-RU" dirty="0" smtClean="0"/>
              <a:t>, </a:t>
            </a:r>
            <a:r>
              <a:rPr lang="ru-RU" dirty="0" err="1" smtClean="0"/>
              <a:t>изразена</a:t>
            </a:r>
            <a:r>
              <a:rPr lang="ru-RU" dirty="0" smtClean="0"/>
              <a:t> </a:t>
            </a:r>
            <a:r>
              <a:rPr lang="ru-RU" dirty="0" err="1" smtClean="0"/>
              <a:t>във</a:t>
            </a:r>
            <a:r>
              <a:rPr lang="ru-RU" dirty="0" smtClean="0"/>
              <a:t> </a:t>
            </a:r>
            <a:r>
              <a:rPr lang="ru-RU" dirty="0" err="1" smtClean="0"/>
              <a:t>формулярите</a:t>
            </a:r>
            <a:r>
              <a:rPr lang="ru-RU" dirty="0" smtClean="0"/>
              <a:t> за оценка и </a:t>
            </a:r>
            <a:r>
              <a:rPr lang="ru-RU" dirty="0" err="1" smtClean="0"/>
              <a:t>пряко</a:t>
            </a:r>
            <a:r>
              <a:rPr lang="ru-RU" dirty="0" smtClean="0"/>
              <a:t>, </a:t>
            </a:r>
            <a:r>
              <a:rPr lang="ru-RU" dirty="0" err="1" smtClean="0"/>
              <a:t>свидетелстват</a:t>
            </a:r>
            <a:r>
              <a:rPr lang="ru-RU" dirty="0" smtClean="0"/>
              <a:t> за </a:t>
            </a:r>
            <a:r>
              <a:rPr lang="ru-RU" dirty="0" err="1" smtClean="0"/>
              <a:t>успешното</a:t>
            </a:r>
            <a:r>
              <a:rPr lang="ru-RU" dirty="0" smtClean="0"/>
              <a:t> </a:t>
            </a:r>
            <a:r>
              <a:rPr lang="ru-RU" dirty="0" err="1" smtClean="0"/>
              <a:t>постигане</a:t>
            </a:r>
            <a:r>
              <a:rPr lang="ru-RU" dirty="0" smtClean="0"/>
              <a:t> на целите </a:t>
            </a:r>
            <a:r>
              <a:rPr lang="ru-RU" dirty="0"/>
              <a:t>на проекта </a:t>
            </a:r>
            <a:r>
              <a:rPr lang="ru-RU" dirty="0" smtClean="0"/>
              <a:t>в </a:t>
            </a:r>
            <a:r>
              <a:rPr lang="ru-RU" dirty="0" err="1" smtClean="0"/>
              <a:t>съответствие</a:t>
            </a:r>
            <a:r>
              <a:rPr lang="ru-RU" dirty="0" smtClean="0"/>
              <a:t> </a:t>
            </a:r>
            <a:r>
              <a:rPr lang="ru-RU" dirty="0" err="1" smtClean="0"/>
              <a:t>със</a:t>
            </a:r>
            <a:r>
              <a:rPr lang="ru-RU" dirty="0" smtClean="0"/>
              <a:t> </a:t>
            </a:r>
            <a:r>
              <a:rPr lang="ru-RU" dirty="0" err="1" smtClean="0"/>
              <a:t>стратегическата</a:t>
            </a:r>
            <a:r>
              <a:rPr lang="ru-RU" dirty="0" smtClean="0"/>
              <a:t> </a:t>
            </a:r>
            <a:r>
              <a:rPr lang="ru-RU" dirty="0"/>
              <a:t>цел на ОПАК: </a:t>
            </a:r>
            <a:r>
              <a:rPr lang="ru-RU" b="1" dirty="0" err="1" smtClean="0"/>
              <a:t>Подобряване</a:t>
            </a:r>
            <a:r>
              <a:rPr lang="ru-RU" b="1" dirty="0" smtClean="0"/>
              <a:t> </a:t>
            </a:r>
            <a:r>
              <a:rPr lang="ru-RU" b="1" dirty="0"/>
              <a:t>на </a:t>
            </a:r>
            <a:r>
              <a:rPr lang="ru-RU" b="1" dirty="0" err="1"/>
              <a:t>работата</a:t>
            </a:r>
            <a:r>
              <a:rPr lang="ru-RU" b="1" dirty="0"/>
              <a:t> на </a:t>
            </a:r>
            <a:r>
              <a:rPr lang="ru-RU" b="1" dirty="0" err="1"/>
              <a:t>държавната</a:t>
            </a:r>
            <a:r>
              <a:rPr lang="ru-RU" b="1" dirty="0"/>
              <a:t> администрация за </a:t>
            </a:r>
            <a:r>
              <a:rPr lang="ru-RU" b="1" dirty="0" err="1"/>
              <a:t>реализиране</a:t>
            </a:r>
            <a:r>
              <a:rPr lang="ru-RU" b="1" dirty="0"/>
              <a:t> на </a:t>
            </a:r>
            <a:r>
              <a:rPr lang="ru-RU" b="1" dirty="0" err="1"/>
              <a:t>ефективни</a:t>
            </a:r>
            <a:r>
              <a:rPr lang="ru-RU" b="1" dirty="0"/>
              <a:t> политики, </a:t>
            </a:r>
            <a:r>
              <a:rPr lang="ru-RU" b="1" dirty="0" err="1"/>
              <a:t>качествено</a:t>
            </a:r>
            <a:r>
              <a:rPr lang="ru-RU" b="1" dirty="0"/>
              <a:t> административно </a:t>
            </a:r>
            <a:r>
              <a:rPr lang="ru-RU" b="1" dirty="0" err="1"/>
              <a:t>обслужване</a:t>
            </a:r>
            <a:r>
              <a:rPr lang="ru-RU" b="1" dirty="0"/>
              <a:t> на </a:t>
            </a:r>
            <a:r>
              <a:rPr lang="ru-RU" b="1" dirty="0" err="1"/>
              <a:t>гражданите</a:t>
            </a:r>
            <a:r>
              <a:rPr lang="ru-RU" b="1" dirty="0"/>
              <a:t> и бизнеса и </a:t>
            </a:r>
            <a:r>
              <a:rPr lang="ru-RU" b="1" dirty="0" err="1"/>
              <a:t>създаване</a:t>
            </a:r>
            <a:r>
              <a:rPr lang="ru-RU" b="1" dirty="0"/>
              <a:t> на условия за устойчив </a:t>
            </a:r>
            <a:r>
              <a:rPr lang="ru-RU" b="1" dirty="0" err="1"/>
              <a:t>икономически</a:t>
            </a:r>
            <a:r>
              <a:rPr lang="ru-RU" b="1" dirty="0"/>
              <a:t> </a:t>
            </a:r>
            <a:r>
              <a:rPr lang="ru-RU" b="1" dirty="0" err="1"/>
              <a:t>растеж</a:t>
            </a:r>
            <a:r>
              <a:rPr lang="ru-RU" b="1" dirty="0"/>
              <a:t> и </a:t>
            </a:r>
            <a:r>
              <a:rPr lang="ru-RU" b="1" dirty="0" err="1"/>
              <a:t>заетост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835770"/>
            <a:ext cx="8219256" cy="721022"/>
          </a:xfrm>
        </p:spPr>
        <p:txBody>
          <a:bodyPr>
            <a:normAutofit/>
          </a:bodyPr>
          <a:lstStyle/>
          <a:p>
            <a:r>
              <a:rPr lang="bg-BG" dirty="0"/>
              <a:t>Успешно изпълнение на проекта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35183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7976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Постигнатите</a:t>
            </a:r>
            <a:r>
              <a:rPr lang="ru-RU" dirty="0"/>
              <a:t> </a:t>
            </a:r>
            <a:r>
              <a:rPr lang="ru-RU" dirty="0" err="1"/>
              <a:t>резултати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доведат</a:t>
            </a:r>
            <a:r>
              <a:rPr lang="ru-RU" dirty="0"/>
              <a:t> до </a:t>
            </a:r>
            <a:r>
              <a:rPr lang="ru-RU" dirty="0" err="1"/>
              <a:t>подобряване</a:t>
            </a:r>
            <a:r>
              <a:rPr lang="ru-RU" dirty="0"/>
              <a:t> на </a:t>
            </a:r>
            <a:r>
              <a:rPr lang="ru-RU" dirty="0" err="1"/>
              <a:t>уменията</a:t>
            </a:r>
            <a:r>
              <a:rPr lang="ru-RU" dirty="0"/>
              <a:t>, </a:t>
            </a:r>
            <a:r>
              <a:rPr lang="ru-RU" dirty="0" err="1"/>
              <a:t>повишаване</a:t>
            </a:r>
            <a:r>
              <a:rPr lang="ru-RU" dirty="0"/>
              <a:t> на </a:t>
            </a:r>
            <a:r>
              <a:rPr lang="ru-RU" dirty="0" err="1"/>
              <a:t>знанията</a:t>
            </a:r>
            <a:r>
              <a:rPr lang="ru-RU" dirty="0"/>
              <a:t>, </a:t>
            </a:r>
            <a:r>
              <a:rPr lang="ru-RU" dirty="0" err="1"/>
              <a:t>компетенциите</a:t>
            </a:r>
            <a:r>
              <a:rPr lang="ru-RU" dirty="0"/>
              <a:t> и </a:t>
            </a:r>
            <a:r>
              <a:rPr lang="ru-RU" dirty="0" err="1"/>
              <a:t>мотивацията</a:t>
            </a:r>
            <a:r>
              <a:rPr lang="ru-RU" dirty="0"/>
              <a:t> на </a:t>
            </a:r>
            <a:r>
              <a:rPr lang="ru-RU" dirty="0" err="1"/>
              <a:t>служителите</a:t>
            </a:r>
            <a:r>
              <a:rPr lang="ru-RU" dirty="0"/>
              <a:t> на ИАЖА, </a:t>
            </a:r>
            <a:r>
              <a:rPr lang="ru-RU" dirty="0" err="1"/>
              <a:t>както</a:t>
            </a:r>
            <a:r>
              <a:rPr lang="ru-RU" dirty="0"/>
              <a:t> и до </a:t>
            </a:r>
            <a:r>
              <a:rPr lang="ru-RU" dirty="0" err="1"/>
              <a:t>създаване</a:t>
            </a:r>
            <a:r>
              <a:rPr lang="ru-RU" dirty="0"/>
              <a:t> на условия за </a:t>
            </a:r>
            <a:r>
              <a:rPr lang="ru-RU" dirty="0" err="1"/>
              <a:t>изграждане</a:t>
            </a:r>
            <a:r>
              <a:rPr lang="ru-RU" dirty="0"/>
              <a:t> на </a:t>
            </a:r>
            <a:r>
              <a:rPr lang="ru-RU" dirty="0" err="1"/>
              <a:t>системи</a:t>
            </a:r>
            <a:r>
              <a:rPr lang="ru-RU" dirty="0"/>
              <a:t> за развитие на </a:t>
            </a:r>
            <a:r>
              <a:rPr lang="ru-RU" dirty="0" err="1"/>
              <a:t>човешките</a:t>
            </a:r>
            <a:r>
              <a:rPr lang="ru-RU" dirty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чрез</a:t>
            </a:r>
            <a:r>
              <a:rPr lang="ru-RU" dirty="0"/>
              <a:t>: </a:t>
            </a:r>
            <a:r>
              <a:rPr lang="ru-RU" b="1" dirty="0" err="1"/>
              <a:t>подобряване</a:t>
            </a:r>
            <a:r>
              <a:rPr lang="ru-RU" b="1" dirty="0"/>
              <a:t> на </a:t>
            </a:r>
            <a:r>
              <a:rPr lang="ru-RU" b="1" dirty="0" err="1"/>
              <a:t>системата</a:t>
            </a:r>
            <a:r>
              <a:rPr lang="ru-RU" b="1" dirty="0"/>
              <a:t> за </a:t>
            </a:r>
            <a:r>
              <a:rPr lang="ru-RU" b="1" dirty="0" err="1"/>
              <a:t>оценката</a:t>
            </a:r>
            <a:r>
              <a:rPr lang="ru-RU" b="1" dirty="0"/>
              <a:t> на </a:t>
            </a:r>
            <a:r>
              <a:rPr lang="ru-RU" b="1" dirty="0" err="1"/>
              <a:t>изпълнението</a:t>
            </a:r>
            <a:r>
              <a:rPr lang="ru-RU" b="1" dirty="0"/>
              <a:t> на </a:t>
            </a:r>
            <a:r>
              <a:rPr lang="ru-RU" b="1" dirty="0" err="1"/>
              <a:t>служителите</a:t>
            </a:r>
            <a:r>
              <a:rPr lang="ru-RU" b="1" dirty="0"/>
              <a:t>, </a:t>
            </a:r>
            <a:r>
              <a:rPr lang="ru-RU" b="1" dirty="0" err="1"/>
              <a:t>оптимизиране</a:t>
            </a:r>
            <a:r>
              <a:rPr lang="ru-RU" b="1" dirty="0"/>
              <a:t> на </a:t>
            </a:r>
            <a:r>
              <a:rPr lang="ru-RU" b="1" dirty="0" err="1"/>
              <a:t>съществуващата</a:t>
            </a:r>
            <a:r>
              <a:rPr lang="ru-RU" b="1" dirty="0"/>
              <a:t> система на </a:t>
            </a:r>
            <a:r>
              <a:rPr lang="ru-RU" b="1" dirty="0" err="1"/>
              <a:t>заплащане</a:t>
            </a:r>
            <a:r>
              <a:rPr lang="ru-RU" b="1" dirty="0"/>
              <a:t>, </a:t>
            </a:r>
            <a:r>
              <a:rPr lang="ru-RU" b="1" dirty="0" err="1"/>
              <a:t>обвързано</a:t>
            </a:r>
            <a:r>
              <a:rPr lang="ru-RU" b="1" dirty="0"/>
              <a:t> с </a:t>
            </a:r>
            <a:r>
              <a:rPr lang="ru-RU" b="1" dirty="0" err="1"/>
              <a:t>по-ефективно</a:t>
            </a:r>
            <a:r>
              <a:rPr lang="ru-RU" b="1" dirty="0"/>
              <a:t> и </a:t>
            </a:r>
            <a:r>
              <a:rPr lang="ru-RU" b="1" dirty="0" err="1"/>
              <a:t>ефикасно</a:t>
            </a:r>
            <a:r>
              <a:rPr lang="ru-RU" b="1" dirty="0"/>
              <a:t> </a:t>
            </a:r>
            <a:r>
              <a:rPr lang="ru-RU" b="1" dirty="0" err="1"/>
              <a:t>изпълнение</a:t>
            </a:r>
            <a:r>
              <a:rPr lang="ru-RU" b="1" dirty="0"/>
              <a:t> на </a:t>
            </a:r>
            <a:r>
              <a:rPr lang="ru-RU" b="1" dirty="0" err="1"/>
              <a:t>служебните</a:t>
            </a:r>
            <a:r>
              <a:rPr lang="ru-RU" b="1" dirty="0"/>
              <a:t> </a:t>
            </a:r>
            <a:r>
              <a:rPr lang="ru-RU" b="1" dirty="0" err="1"/>
              <a:t>задължения</a:t>
            </a:r>
            <a:r>
              <a:rPr lang="ru-RU" b="1" dirty="0"/>
              <a:t> и </a:t>
            </a:r>
            <a:r>
              <a:rPr lang="ru-RU" b="1" dirty="0" err="1"/>
              <a:t>прецизиране</a:t>
            </a:r>
            <a:r>
              <a:rPr lang="ru-RU" b="1" dirty="0"/>
              <a:t> на </a:t>
            </a:r>
            <a:r>
              <a:rPr lang="ru-RU" b="1" dirty="0" err="1"/>
              <a:t>системата</a:t>
            </a:r>
            <a:r>
              <a:rPr lang="ru-RU" b="1" dirty="0"/>
              <a:t> на </a:t>
            </a:r>
            <a:r>
              <a:rPr lang="ru-RU" b="1" dirty="0" err="1"/>
              <a:t>длъжностите</a:t>
            </a:r>
            <a:r>
              <a:rPr lang="ru-RU" b="1" dirty="0"/>
              <a:t> в </a:t>
            </a:r>
            <a:r>
              <a:rPr lang="ru-RU" b="1" dirty="0" err="1"/>
              <a:t>администрацията</a:t>
            </a:r>
            <a:r>
              <a:rPr lang="ru-RU" b="1" dirty="0"/>
              <a:t> и </a:t>
            </a:r>
            <a:r>
              <a:rPr lang="ru-RU" b="1" dirty="0" err="1"/>
              <a:t>нейното</a:t>
            </a:r>
            <a:r>
              <a:rPr lang="ru-RU" b="1" dirty="0"/>
              <a:t> </a:t>
            </a:r>
            <a:r>
              <a:rPr lang="ru-RU" b="1" dirty="0" err="1"/>
              <a:t>ефективно</a:t>
            </a:r>
            <a:r>
              <a:rPr lang="ru-RU" b="1" dirty="0"/>
              <a:t> </a:t>
            </a:r>
            <a:r>
              <a:rPr lang="ru-RU" b="1" dirty="0" err="1"/>
              <a:t>прилагане</a:t>
            </a:r>
            <a:r>
              <a:rPr lang="ru-RU" b="1" dirty="0" smtClean="0"/>
              <a:t>. </a:t>
            </a:r>
          </a:p>
          <a:p>
            <a:r>
              <a:rPr lang="ru-RU" dirty="0" err="1" smtClean="0"/>
              <a:t>Предоставените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електронен</a:t>
            </a:r>
            <a:r>
              <a:rPr lang="ru-RU" dirty="0"/>
              <a:t> </a:t>
            </a:r>
            <a:r>
              <a:rPr lang="ru-RU" dirty="0" err="1"/>
              <a:t>носител</a:t>
            </a:r>
            <a:r>
              <a:rPr lang="ru-RU" dirty="0"/>
              <a:t> </a:t>
            </a:r>
            <a:r>
              <a:rPr lang="ru-RU" dirty="0" err="1"/>
              <a:t>учебни</a:t>
            </a:r>
            <a:r>
              <a:rPr lang="ru-RU" dirty="0"/>
              <a:t> </a:t>
            </a:r>
            <a:r>
              <a:rPr lang="ru-RU" dirty="0" err="1"/>
              <a:t>материали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могат</a:t>
            </a:r>
            <a:r>
              <a:rPr lang="ru-RU" dirty="0"/>
              <a:t> да </a:t>
            </a:r>
            <a:r>
              <a:rPr lang="ru-RU" dirty="0" err="1"/>
              <a:t>бъдат</a:t>
            </a:r>
            <a:r>
              <a:rPr lang="ru-RU" dirty="0"/>
              <a:t>, </a:t>
            </a:r>
            <a:r>
              <a:rPr lang="ru-RU" dirty="0" err="1"/>
              <a:t>съхранявани</a:t>
            </a:r>
            <a:r>
              <a:rPr lang="ru-RU" dirty="0"/>
              <a:t>, </a:t>
            </a:r>
            <a:r>
              <a:rPr lang="ru-RU" dirty="0" err="1"/>
              <a:t>използвани</a:t>
            </a:r>
            <a:r>
              <a:rPr lang="ru-RU" dirty="0"/>
              <a:t> многократно и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разпространявани</a:t>
            </a:r>
            <a:r>
              <a:rPr lang="ru-RU" dirty="0"/>
              <a:t> и след </a:t>
            </a:r>
            <a:r>
              <a:rPr lang="ru-RU" dirty="0" err="1"/>
              <a:t>приключването</a:t>
            </a:r>
            <a:r>
              <a:rPr lang="ru-RU" dirty="0"/>
              <a:t> на </a:t>
            </a:r>
            <a:r>
              <a:rPr lang="ru-RU" dirty="0" smtClean="0"/>
              <a:t>проекта,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това</a:t>
            </a:r>
            <a:r>
              <a:rPr lang="ru-RU" dirty="0" smtClean="0"/>
              <a:t> </a:t>
            </a:r>
            <a:r>
              <a:rPr lang="ru-RU" dirty="0" err="1" smtClean="0"/>
              <a:t>гарантира</a:t>
            </a:r>
            <a:r>
              <a:rPr lang="ru-RU" dirty="0" smtClean="0"/>
              <a:t> </a:t>
            </a:r>
            <a:r>
              <a:rPr lang="ru-RU" dirty="0" err="1"/>
              <a:t>устойчивост</a:t>
            </a:r>
            <a:r>
              <a:rPr lang="ru-RU" dirty="0"/>
              <a:t> на </a:t>
            </a:r>
            <a:r>
              <a:rPr lang="ru-RU" dirty="0" err="1"/>
              <a:t>резултатите</a:t>
            </a:r>
            <a:r>
              <a:rPr lang="ru-RU" dirty="0"/>
              <a:t> и </a:t>
            </a:r>
            <a:r>
              <a:rPr lang="ru-RU" dirty="0" err="1"/>
              <a:t>трайно</a:t>
            </a:r>
            <a:r>
              <a:rPr lang="ru-RU" dirty="0"/>
              <a:t> </a:t>
            </a:r>
            <a:r>
              <a:rPr lang="ru-RU" dirty="0" err="1"/>
              <a:t>въздействие</a:t>
            </a:r>
            <a:r>
              <a:rPr lang="ru-RU" dirty="0"/>
              <a:t>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целевата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Устойчивост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се </a:t>
            </a:r>
            <a:r>
              <a:rPr lang="ru-RU" dirty="0" err="1">
                <a:solidFill>
                  <a:srgbClr val="FF0000"/>
                </a:solidFill>
              </a:rPr>
              <a:t>осигурява</a:t>
            </a:r>
            <a:r>
              <a:rPr lang="ru-RU" dirty="0">
                <a:solidFill>
                  <a:srgbClr val="FF0000"/>
                </a:solidFill>
              </a:rPr>
              <a:t> и посредством постоянен </a:t>
            </a:r>
            <a:r>
              <a:rPr lang="ru-RU" dirty="0" err="1">
                <a:solidFill>
                  <a:srgbClr val="FF0000"/>
                </a:solidFill>
              </a:rPr>
              <a:t>достъп</a:t>
            </a:r>
            <a:r>
              <a:rPr lang="ru-RU" dirty="0">
                <a:solidFill>
                  <a:srgbClr val="FF0000"/>
                </a:solidFill>
              </a:rPr>
              <a:t> до </a:t>
            </a:r>
            <a:r>
              <a:rPr lang="ru-RU" dirty="0" err="1">
                <a:solidFill>
                  <a:srgbClr val="FF0000"/>
                </a:solidFill>
              </a:rPr>
              <a:t>обучителните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материали</a:t>
            </a:r>
            <a:r>
              <a:rPr lang="ru-RU" dirty="0">
                <a:solidFill>
                  <a:srgbClr val="FF0000"/>
                </a:solidFill>
              </a:rPr>
              <a:t>, чрез </a:t>
            </a:r>
            <a:r>
              <a:rPr lang="ru-RU" dirty="0" err="1">
                <a:solidFill>
                  <a:srgbClr val="FF0000"/>
                </a:solidFill>
              </a:rPr>
              <a:t>публикуването</a:t>
            </a:r>
            <a:r>
              <a:rPr lang="ru-RU" dirty="0">
                <a:solidFill>
                  <a:srgbClr val="FF0000"/>
                </a:solidFill>
              </a:rPr>
              <a:t> им в </a:t>
            </a:r>
            <a:r>
              <a:rPr lang="ru-RU" dirty="0" err="1">
                <a:solidFill>
                  <a:srgbClr val="FF0000"/>
                </a:solidFill>
              </a:rPr>
              <a:t>специално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създадена</a:t>
            </a:r>
            <a:r>
              <a:rPr lang="ru-RU" dirty="0">
                <a:solidFill>
                  <a:srgbClr val="FF0000"/>
                </a:solidFill>
              </a:rPr>
              <a:t> за </a:t>
            </a:r>
            <a:r>
              <a:rPr lang="ru-RU" dirty="0" err="1">
                <a:solidFill>
                  <a:srgbClr val="FF0000"/>
                </a:solidFill>
              </a:rPr>
              <a:t>тази</a:t>
            </a:r>
            <a:r>
              <a:rPr lang="ru-RU" dirty="0">
                <a:solidFill>
                  <a:srgbClr val="FF0000"/>
                </a:solidFill>
              </a:rPr>
              <a:t> цел секция „Библиотека” в </a:t>
            </a:r>
            <a:r>
              <a:rPr lang="ru-RU" dirty="0" err="1" smtClean="0">
                <a:solidFill>
                  <a:srgbClr val="FF0000"/>
                </a:solidFill>
              </a:rPr>
              <a:t>уеб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– </a:t>
            </a:r>
            <a:r>
              <a:rPr lang="ru-RU" dirty="0" err="1">
                <a:solidFill>
                  <a:srgbClr val="FF0000"/>
                </a:solidFill>
              </a:rPr>
              <a:t>базирана</a:t>
            </a:r>
            <a:r>
              <a:rPr lang="ru-RU" dirty="0">
                <a:solidFill>
                  <a:srgbClr val="FF0000"/>
                </a:solidFill>
              </a:rPr>
              <a:t> среда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err="1"/>
              <a:t>Постигнатите</a:t>
            </a:r>
            <a:r>
              <a:rPr lang="ru-RU" dirty="0"/>
              <a:t> </a:t>
            </a:r>
            <a:r>
              <a:rPr lang="ru-RU" dirty="0" err="1"/>
              <a:t>добри</a:t>
            </a:r>
            <a:r>
              <a:rPr lang="ru-RU" dirty="0"/>
              <a:t> </a:t>
            </a:r>
            <a:r>
              <a:rPr lang="ru-RU" dirty="0" err="1"/>
              <a:t>резултати</a:t>
            </a:r>
            <a:r>
              <a:rPr lang="ru-RU" dirty="0"/>
              <a:t> </a:t>
            </a:r>
            <a:r>
              <a:rPr lang="ru-RU" dirty="0" smtClean="0"/>
              <a:t>от проекта </a:t>
            </a:r>
            <a:r>
              <a:rPr lang="ru-RU" dirty="0" err="1" smtClean="0"/>
              <a:t>могат</a:t>
            </a:r>
            <a:r>
              <a:rPr lang="ru-RU" dirty="0" smtClean="0"/>
              <a:t> </a:t>
            </a:r>
            <a:r>
              <a:rPr lang="ru-RU" dirty="0"/>
              <a:t>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популяризирани</a:t>
            </a:r>
            <a:r>
              <a:rPr lang="ru-RU" dirty="0"/>
              <a:t> </a:t>
            </a:r>
            <a:r>
              <a:rPr lang="ru-RU" dirty="0" smtClean="0"/>
              <a:t>от </a:t>
            </a:r>
            <a:r>
              <a:rPr lang="ru-RU" dirty="0"/>
              <a:t>ИА „</a:t>
            </a:r>
            <a:r>
              <a:rPr lang="ru-RU" dirty="0" err="1"/>
              <a:t>Железопътна</a:t>
            </a:r>
            <a:r>
              <a:rPr lang="ru-RU" dirty="0"/>
              <a:t> администрация</a:t>
            </a:r>
            <a:r>
              <a:rPr lang="ru-RU" dirty="0" smtClean="0"/>
              <a:t>”</a:t>
            </a:r>
            <a:r>
              <a:rPr lang="en-US" dirty="0" smtClean="0"/>
              <a:t> </a:t>
            </a:r>
            <a:r>
              <a:rPr lang="bg-BG" dirty="0" smtClean="0"/>
              <a:t>като </a:t>
            </a:r>
            <a:r>
              <a:rPr lang="bg-BG" smtClean="0"/>
              <a:t>добра практика</a:t>
            </a:r>
            <a:r>
              <a:rPr lang="ru-RU" smtClean="0"/>
              <a:t>, </a:t>
            </a:r>
            <a:r>
              <a:rPr lang="ru-RU" dirty="0"/>
              <a:t>при </a:t>
            </a:r>
            <a:r>
              <a:rPr lang="ru-RU" dirty="0" err="1"/>
              <a:t>участието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Агенцията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различни</a:t>
            </a:r>
            <a:r>
              <a:rPr lang="ru-RU" dirty="0"/>
              <a:t> </a:t>
            </a:r>
            <a:r>
              <a:rPr lang="ru-RU" dirty="0" err="1"/>
              <a:t>форуми</a:t>
            </a:r>
            <a:r>
              <a:rPr lang="ru-RU" dirty="0"/>
              <a:t> и </a:t>
            </a:r>
            <a:r>
              <a:rPr lang="ru-RU" dirty="0" err="1"/>
              <a:t>семинари</a:t>
            </a:r>
            <a:r>
              <a:rPr lang="ru-RU" dirty="0"/>
              <a:t> на </a:t>
            </a:r>
            <a:r>
              <a:rPr lang="ru-RU" dirty="0" err="1"/>
              <a:t>национално</a:t>
            </a:r>
            <a:r>
              <a:rPr lang="ru-RU" dirty="0"/>
              <a:t> и </a:t>
            </a:r>
            <a:r>
              <a:rPr lang="ru-RU" dirty="0" err="1"/>
              <a:t>международно</a:t>
            </a:r>
            <a:r>
              <a:rPr lang="ru-RU" dirty="0"/>
              <a:t> </a:t>
            </a:r>
            <a:r>
              <a:rPr lang="ru-RU" dirty="0" err="1"/>
              <a:t>ниво</a:t>
            </a:r>
            <a:r>
              <a:rPr lang="ru-RU" dirty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36904" cy="1143000"/>
          </a:xfrm>
        </p:spPr>
        <p:txBody>
          <a:bodyPr/>
          <a:lstStyle/>
          <a:p>
            <a:r>
              <a:rPr lang="bg-BG" dirty="0"/>
              <a:t>Успешно изпълнение на проекта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624"/>
            <a:ext cx="83518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98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endParaRPr lang="bg-BG" sz="4400" dirty="0" smtClean="0"/>
          </a:p>
          <a:p>
            <a:pPr marL="109728" indent="0" algn="ctr">
              <a:buNone/>
            </a:pPr>
            <a:r>
              <a:rPr lang="bg-BG" sz="5700" dirty="0" smtClean="0"/>
              <a:t>Благодаря за вниманието</a:t>
            </a:r>
          </a:p>
          <a:p>
            <a:pPr marL="109728" indent="0" algn="ctr">
              <a:buNone/>
            </a:pPr>
            <a:endParaRPr lang="ru-RU" sz="1600" b="1" dirty="0" smtClean="0"/>
          </a:p>
          <a:p>
            <a:pPr marL="109728" indent="0" algn="ctr">
              <a:buNone/>
            </a:pPr>
            <a:endParaRPr lang="en-US" sz="1600" b="1" dirty="0" smtClean="0"/>
          </a:p>
          <a:p>
            <a:pPr marL="109728" indent="0" algn="ctr">
              <a:buNone/>
            </a:pPr>
            <a:r>
              <a:rPr lang="bg-BG" sz="2600" b="1" dirty="0" smtClean="0"/>
              <a:t>Екип за изпълнение на проекта: </a:t>
            </a:r>
          </a:p>
          <a:p>
            <a:pPr marL="109728" indent="0">
              <a:buNone/>
            </a:pPr>
            <a:r>
              <a:rPr lang="en-US" sz="1600" b="1" dirty="0" smtClean="0"/>
              <a:t>	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US" sz="1600" b="1" dirty="0"/>
              <a:t>	</a:t>
            </a:r>
            <a:r>
              <a:rPr lang="bg-BG" sz="1600" b="1" dirty="0" smtClean="0"/>
              <a:t>ръководител </a:t>
            </a:r>
            <a:r>
              <a:rPr lang="en-US" sz="1600" b="1" dirty="0" smtClean="0"/>
              <a:t>- </a:t>
            </a:r>
            <a:r>
              <a:rPr lang="bg-BG" sz="1600" b="1" dirty="0" smtClean="0"/>
              <a:t>г-н Петър Миронов – </a:t>
            </a:r>
            <a:r>
              <a:rPr lang="bg-BG" sz="1600" b="1" dirty="0"/>
              <a:t>дирекция „Регулиране„ </a:t>
            </a:r>
            <a:r>
              <a:rPr lang="en-US" sz="1600" b="1" dirty="0" smtClean="0">
                <a:solidFill>
                  <a:srgbClr val="00B0F0"/>
                </a:solidFill>
                <a:hlinkClick r:id="rId2"/>
              </a:rPr>
              <a:t>pmironov@mtitc.government.bg</a:t>
            </a:r>
            <a:r>
              <a:rPr lang="en-US" sz="1600" b="1" dirty="0" smtClean="0">
                <a:solidFill>
                  <a:srgbClr val="00B0F0"/>
                </a:solidFill>
              </a:rPr>
              <a:t> </a:t>
            </a:r>
            <a:endParaRPr lang="en-US" sz="1600" b="1" dirty="0">
              <a:solidFill>
                <a:srgbClr val="00B0F0"/>
              </a:solidFill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en-US" sz="1600" b="1" dirty="0" smtClean="0"/>
              <a:t>	</a:t>
            </a:r>
            <a:r>
              <a:rPr lang="bg-BG" sz="1600" b="1" dirty="0" smtClean="0"/>
              <a:t>координатор - г-жа Силвия Шумелова – дирекция ГД „ЖИ“</a:t>
            </a:r>
            <a:r>
              <a:rPr lang="en-US" sz="1600" b="1" dirty="0" smtClean="0"/>
              <a:t> – </a:t>
            </a:r>
            <a:r>
              <a:rPr lang="en-US" sz="1600" b="1" dirty="0" smtClean="0">
                <a:solidFill>
                  <a:srgbClr val="FF9900"/>
                </a:solidFill>
                <a:hlinkClick r:id="rId3"/>
              </a:rPr>
              <a:t>sshumelova@mtitc.government.bg</a:t>
            </a:r>
            <a:r>
              <a:rPr lang="en-US" sz="1600" b="1" dirty="0" smtClean="0"/>
              <a:t> 	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US" sz="1600" b="1" dirty="0"/>
              <a:t>	</a:t>
            </a:r>
            <a:r>
              <a:rPr lang="en-US" sz="1600" b="1" dirty="0" smtClean="0"/>
              <a:t>c</a:t>
            </a:r>
            <a:r>
              <a:rPr lang="bg-BG" sz="1600" b="1" dirty="0" err="1" smtClean="0"/>
              <a:t>четоводител</a:t>
            </a:r>
            <a:r>
              <a:rPr lang="bg-BG" sz="1600" b="1" dirty="0" smtClean="0"/>
              <a:t> – г-жа Красимира Григорова  -  дирекция „АПФСО“</a:t>
            </a:r>
            <a:r>
              <a:rPr lang="en-US" sz="1600" b="1" dirty="0" smtClean="0"/>
              <a:t> – </a:t>
            </a:r>
            <a:r>
              <a:rPr lang="en-US" sz="1600" b="1" u="sng" dirty="0" smtClean="0">
                <a:solidFill>
                  <a:srgbClr val="FF9900"/>
                </a:solidFill>
              </a:rPr>
              <a:t>kgrigorova</a:t>
            </a:r>
            <a:r>
              <a:rPr lang="en-US" sz="1600" b="1" dirty="0" smtClean="0">
                <a:solidFill>
                  <a:srgbClr val="FF9900"/>
                </a:solidFill>
                <a:hlinkClick r:id="rId4"/>
              </a:rPr>
              <a:t>@mtitc.government.bg</a:t>
            </a:r>
            <a:r>
              <a:rPr lang="en-US" sz="1600" b="1" dirty="0" smtClean="0">
                <a:solidFill>
                  <a:srgbClr val="FF9900"/>
                </a:solidFill>
              </a:rPr>
              <a:t> </a:t>
            </a:r>
            <a:r>
              <a:rPr lang="en-US" sz="1600" b="1" dirty="0" smtClean="0"/>
              <a:t>		</a:t>
            </a:r>
            <a:r>
              <a:rPr lang="en-US" sz="1600" b="1" dirty="0"/>
              <a:t>	</a:t>
            </a:r>
            <a:endParaRPr lang="bg-BG" sz="1600" b="1" dirty="0"/>
          </a:p>
          <a:p>
            <a:pPr marL="109728" indent="0">
              <a:buNone/>
            </a:pPr>
            <a:endParaRPr lang="ru-RU" sz="1600" b="1" dirty="0" smtClean="0"/>
          </a:p>
          <a:p>
            <a:pPr marL="109728" indent="0" algn="ctr">
              <a:buNone/>
            </a:pPr>
            <a:endParaRPr lang="ru-RU" sz="1600" b="1" dirty="0" smtClean="0"/>
          </a:p>
          <a:p>
            <a:pPr marL="109728" indent="0" algn="ctr">
              <a:buNone/>
            </a:pPr>
            <a:endParaRPr lang="ru-RU" sz="1600" b="1" dirty="0"/>
          </a:p>
          <a:p>
            <a:pPr marL="109728" indent="0" algn="ctr">
              <a:buNone/>
            </a:pPr>
            <a:endParaRPr lang="ru-RU" sz="1600" b="1" dirty="0" smtClean="0"/>
          </a:p>
          <a:p>
            <a:pPr marL="109728" indent="0" algn="ctr">
              <a:buNone/>
            </a:pPr>
            <a:endParaRPr lang="ru-RU" sz="1600" b="1" dirty="0"/>
          </a:p>
          <a:p>
            <a:pPr marL="109728" indent="0" algn="ctr">
              <a:buNone/>
            </a:pPr>
            <a:r>
              <a:rPr lang="bg-BG" sz="1300" b="1" cap="all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Изграждане на ефективна и компетентна администрация чрез повишаване квалификацията на служителите в ИА „Железопътна администрация“</a:t>
            </a:r>
            <a:endParaRPr lang="bg-BG" sz="1300" dirty="0">
              <a:latin typeface="Arial"/>
              <a:ea typeface="Times New Roman"/>
              <a:cs typeface="Times New Roman"/>
            </a:endParaRPr>
          </a:p>
          <a:p>
            <a:pPr marL="109728" indent="0" algn="ctr">
              <a:buNone/>
            </a:pPr>
            <a:r>
              <a:rPr lang="bg-BG" sz="13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Проекта се осъществява с финансовата подкрепа на Оперативна програма „Административен капацитет” </a:t>
            </a:r>
            <a:r>
              <a:rPr lang="bg-BG" sz="1300" b="1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съфинансирана</a:t>
            </a:r>
            <a:r>
              <a:rPr lang="bg-BG" sz="13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от Европейския съюз чрез Европейския социален фонд.</a:t>
            </a:r>
            <a:endParaRPr lang="bg-BG" sz="1300" dirty="0">
              <a:latin typeface="Arial"/>
              <a:ea typeface="Times New Roman"/>
              <a:cs typeface="Times New Roman"/>
            </a:endParaRPr>
          </a:p>
          <a:p>
            <a:pPr marL="109728" indent="0">
              <a:buNone/>
            </a:pPr>
            <a:r>
              <a:rPr lang="bg-BG" sz="1300" dirty="0">
                <a:latin typeface="Arial"/>
                <a:ea typeface="Times New Roman"/>
                <a:cs typeface="Times New Roman"/>
              </a:rPr>
              <a:t> </a:t>
            </a:r>
          </a:p>
          <a:p>
            <a:pPr marL="109728" indent="0" algn="ctr">
              <a:buNone/>
            </a:pPr>
            <a:endParaRPr lang="ru-RU" sz="1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7129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09" y="332656"/>
            <a:ext cx="83518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85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48472"/>
          </a:xfrm>
        </p:spPr>
        <p:txBody>
          <a:bodyPr>
            <a:normAutofit/>
          </a:bodyPr>
          <a:lstStyle/>
          <a:p>
            <a:r>
              <a:rPr lang="bg-BG" dirty="0" smtClean="0"/>
              <a:t>На 01.10.2013 г. между Министерството на финансите, Управляващ орган на Оперативна програма „Административен капацитет" (ОПАК)  и ИАЖА, в ролята на бенефициент по проекта, се сключи договор с рег. № </a:t>
            </a:r>
            <a:r>
              <a:rPr lang="bg-BG" dirty="0" err="1" smtClean="0"/>
              <a:t>ЦА</a:t>
            </a:r>
            <a:r>
              <a:rPr lang="bg-BG" dirty="0" smtClean="0"/>
              <a:t> 12-22-25/01.10.2013 г. за предоставяне на безвъзмездна финансова помощ по Оперативна програма „Административен капацитет", съфинансирана от ЕС чрез Европейския социален фонд</a:t>
            </a:r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20080"/>
          </a:xfrm>
        </p:spPr>
        <p:txBody>
          <a:bodyPr>
            <a:normAutofit/>
          </a:bodyPr>
          <a:lstStyle/>
          <a:p>
            <a:r>
              <a:rPr lang="bg-BG" sz="2400" dirty="0" smtClean="0"/>
              <a:t>ДОГОВОР </a:t>
            </a:r>
            <a:r>
              <a:rPr lang="bg-BG" sz="2400" dirty="0" err="1" smtClean="0"/>
              <a:t>ЦА</a:t>
            </a:r>
            <a:r>
              <a:rPr lang="bg-BG" sz="2400" dirty="0" smtClean="0"/>
              <a:t> 12-22-25/01.10.2013 Г.</a:t>
            </a:r>
            <a:endParaRPr lang="bg-BG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641"/>
            <a:ext cx="835183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7646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Съгласно</a:t>
            </a:r>
            <a:r>
              <a:rPr lang="ru-RU" b="1" dirty="0" smtClean="0"/>
              <a:t> </a:t>
            </a:r>
            <a:r>
              <a:rPr lang="ru-RU" b="1" dirty="0" err="1" smtClean="0"/>
              <a:t>сключения</a:t>
            </a:r>
            <a:r>
              <a:rPr lang="ru-RU" b="1" dirty="0" smtClean="0"/>
              <a:t> договор </a:t>
            </a:r>
            <a:r>
              <a:rPr lang="ru-RU" b="1" dirty="0" err="1" smtClean="0"/>
              <a:t>Управляващият</a:t>
            </a:r>
            <a:r>
              <a:rPr lang="ru-RU" b="1" dirty="0" smtClean="0"/>
              <a:t> </a:t>
            </a:r>
            <a:r>
              <a:rPr lang="ru-RU" b="1" dirty="0"/>
              <a:t>орган </a:t>
            </a:r>
            <a:r>
              <a:rPr lang="ru-RU" b="1" dirty="0" smtClean="0"/>
              <a:t>по ОПАК </a:t>
            </a:r>
            <a:r>
              <a:rPr lang="ru-RU" b="1" dirty="0" err="1" smtClean="0"/>
              <a:t>предостави</a:t>
            </a:r>
            <a:r>
              <a:rPr lang="ru-RU" b="1" dirty="0" smtClean="0"/>
              <a:t> на </a:t>
            </a:r>
            <a:r>
              <a:rPr lang="ru-RU" b="1" dirty="0" err="1" smtClean="0"/>
              <a:t>бенефициента</a:t>
            </a:r>
            <a:r>
              <a:rPr lang="ru-RU" b="1" dirty="0" smtClean="0"/>
              <a:t> по проекта ИАЖА </a:t>
            </a:r>
            <a:r>
              <a:rPr lang="ru-RU" b="1" dirty="0" err="1" smtClean="0"/>
              <a:t>безвъзмездна</a:t>
            </a:r>
            <a:r>
              <a:rPr lang="ru-RU" b="1" dirty="0" smtClean="0"/>
              <a:t> </a:t>
            </a:r>
            <a:r>
              <a:rPr lang="ru-RU" b="1" dirty="0" err="1"/>
              <a:t>финансова</a:t>
            </a:r>
            <a:r>
              <a:rPr lang="ru-RU" b="1" dirty="0"/>
              <a:t> </a:t>
            </a:r>
            <a:r>
              <a:rPr lang="ru-RU" b="1" dirty="0" err="1" smtClean="0"/>
              <a:t>помощ</a:t>
            </a:r>
            <a:r>
              <a:rPr lang="ru-RU" b="1" dirty="0" smtClean="0"/>
              <a:t> в размер на 88 </a:t>
            </a:r>
            <a:r>
              <a:rPr lang="ru-RU" b="1" dirty="0"/>
              <a:t>408,88 лева, от които 85% от </a:t>
            </a:r>
            <a:r>
              <a:rPr lang="ru-RU" b="1" dirty="0" err="1"/>
              <a:t>Европейския</a:t>
            </a:r>
            <a:r>
              <a:rPr lang="ru-RU" b="1" dirty="0"/>
              <a:t> социален фонд и 15 % от </a:t>
            </a:r>
            <a:r>
              <a:rPr lang="ru-RU" b="1" dirty="0" err="1"/>
              <a:t>националния</a:t>
            </a:r>
            <a:r>
              <a:rPr lang="ru-RU" b="1" dirty="0"/>
              <a:t> бюджет на </a:t>
            </a:r>
            <a:r>
              <a:rPr lang="ru-RU" b="1" dirty="0" err="1"/>
              <a:t>Република</a:t>
            </a:r>
            <a:r>
              <a:rPr lang="ru-RU" b="1" dirty="0"/>
              <a:t> </a:t>
            </a:r>
            <a:r>
              <a:rPr lang="ru-RU" b="1" dirty="0" err="1" smtClean="0"/>
              <a:t>България</a:t>
            </a:r>
            <a:r>
              <a:rPr lang="ru-RU" b="1" dirty="0" smtClean="0"/>
              <a:t>, без </a:t>
            </a:r>
            <a:r>
              <a:rPr lang="ru-RU" b="1" dirty="0" err="1" smtClean="0"/>
              <a:t>необходимостта</a:t>
            </a:r>
            <a:r>
              <a:rPr lang="ru-RU" b="1" dirty="0" smtClean="0"/>
              <a:t> от </a:t>
            </a:r>
            <a:r>
              <a:rPr lang="ru-RU" b="1" dirty="0" err="1" smtClean="0"/>
              <a:t>собствено</a:t>
            </a:r>
            <a:r>
              <a:rPr lang="ru-RU" b="1" dirty="0" smtClean="0"/>
              <a:t> </a:t>
            </a:r>
            <a:r>
              <a:rPr lang="ru-RU" b="1" dirty="0" err="1" smtClean="0"/>
              <a:t>финансиране</a:t>
            </a:r>
            <a:endParaRPr lang="ru-RU" b="1" dirty="0" smtClean="0"/>
          </a:p>
          <a:p>
            <a:r>
              <a:rPr lang="ru-RU" b="1" dirty="0" err="1" smtClean="0"/>
              <a:t>Място</a:t>
            </a:r>
            <a:r>
              <a:rPr lang="ru-RU" b="1" dirty="0" smtClean="0"/>
              <a:t> на </a:t>
            </a:r>
            <a:r>
              <a:rPr lang="ru-RU" b="1" dirty="0" err="1" smtClean="0"/>
              <a:t>изпълнение</a:t>
            </a:r>
            <a:r>
              <a:rPr lang="ru-RU" b="1" dirty="0" smtClean="0"/>
              <a:t> на проекта: </a:t>
            </a:r>
            <a:r>
              <a:rPr lang="ru-RU" b="1" dirty="0" err="1" smtClean="0"/>
              <a:t>Република</a:t>
            </a:r>
            <a:r>
              <a:rPr lang="ru-RU" b="1" dirty="0" smtClean="0"/>
              <a:t> </a:t>
            </a:r>
            <a:r>
              <a:rPr lang="ru-RU" b="1" dirty="0" err="1" smtClean="0"/>
              <a:t>България</a:t>
            </a:r>
            <a:r>
              <a:rPr lang="ru-RU" b="1" dirty="0" smtClean="0"/>
              <a:t>, </a:t>
            </a:r>
            <a:r>
              <a:rPr lang="ru-RU" b="1" dirty="0" err="1" smtClean="0"/>
              <a:t>централния</a:t>
            </a:r>
            <a:r>
              <a:rPr lang="ru-RU" b="1" dirty="0" smtClean="0"/>
              <a:t> офис на ИАЖА</a:t>
            </a:r>
          </a:p>
          <a:p>
            <a:r>
              <a:rPr lang="ru-RU" b="1" dirty="0" smtClean="0"/>
              <a:t>Наименование на </a:t>
            </a:r>
            <a:r>
              <a:rPr lang="ru-RU" b="1" dirty="0" err="1" smtClean="0"/>
              <a:t>проектното</a:t>
            </a:r>
            <a:r>
              <a:rPr lang="ru-RU" b="1" dirty="0" smtClean="0"/>
              <a:t> предложение: „</a:t>
            </a:r>
            <a:r>
              <a:rPr lang="ru-RU" b="1" dirty="0" err="1" smtClean="0"/>
              <a:t>Изграждане</a:t>
            </a:r>
            <a:r>
              <a:rPr lang="ru-RU" b="1" dirty="0" smtClean="0"/>
              <a:t> на </a:t>
            </a:r>
            <a:r>
              <a:rPr lang="ru-RU" b="1" dirty="0" err="1" smtClean="0"/>
              <a:t>ефективна</a:t>
            </a:r>
            <a:r>
              <a:rPr lang="ru-RU" b="1" dirty="0" smtClean="0"/>
              <a:t> и компетентна администрация, чрез </a:t>
            </a:r>
            <a:r>
              <a:rPr lang="ru-RU" b="1" dirty="0" err="1" smtClean="0"/>
              <a:t>повишаване</a:t>
            </a:r>
            <a:r>
              <a:rPr lang="ru-RU" b="1" dirty="0" smtClean="0"/>
              <a:t> </a:t>
            </a:r>
            <a:r>
              <a:rPr lang="ru-RU" b="1" dirty="0" err="1" smtClean="0"/>
              <a:t>квалификацията</a:t>
            </a:r>
            <a:r>
              <a:rPr lang="ru-RU" b="1" dirty="0" smtClean="0"/>
              <a:t> на </a:t>
            </a:r>
            <a:r>
              <a:rPr lang="ru-RU" b="1" dirty="0" err="1" smtClean="0"/>
              <a:t>служителите</a:t>
            </a:r>
            <a:r>
              <a:rPr lang="ru-RU" b="1" dirty="0" smtClean="0"/>
              <a:t> в </a:t>
            </a:r>
            <a:r>
              <a:rPr lang="ru-RU" b="1" dirty="0" err="1" smtClean="0"/>
              <a:t>Изпълнителна</a:t>
            </a:r>
            <a:r>
              <a:rPr lang="ru-RU" b="1" dirty="0" smtClean="0"/>
              <a:t> </a:t>
            </a:r>
            <a:r>
              <a:rPr lang="bg-BG" b="1" dirty="0" smtClean="0"/>
              <a:t>агенция „Железопътна администрация”</a:t>
            </a:r>
          </a:p>
          <a:p>
            <a:r>
              <a:rPr lang="ru-RU" b="1" dirty="0" smtClean="0"/>
              <a:t>Период за </a:t>
            </a:r>
            <a:r>
              <a:rPr lang="ru-RU" b="1" dirty="0" err="1" smtClean="0"/>
              <a:t>изпълнение</a:t>
            </a:r>
            <a:r>
              <a:rPr lang="ru-RU" b="1" dirty="0" smtClean="0"/>
              <a:t>: 12 </a:t>
            </a:r>
            <a:r>
              <a:rPr lang="ru-RU" b="1" dirty="0" err="1" smtClean="0"/>
              <a:t>месеца</a:t>
            </a:r>
            <a:r>
              <a:rPr lang="ru-RU" b="1" dirty="0" smtClean="0"/>
              <a:t> с дата на </a:t>
            </a:r>
            <a:r>
              <a:rPr lang="ru-RU" b="1" dirty="0" err="1" smtClean="0"/>
              <a:t>приключване</a:t>
            </a:r>
            <a:r>
              <a:rPr lang="ru-RU" b="1" dirty="0" smtClean="0"/>
              <a:t> на проекта: 01.10.2014 г.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</p:spPr>
        <p:txBody>
          <a:bodyPr>
            <a:normAutofit/>
          </a:bodyPr>
          <a:lstStyle/>
          <a:p>
            <a:r>
              <a:rPr lang="bg-BG" sz="3200" dirty="0" smtClean="0"/>
              <a:t>Параметри на проекта</a:t>
            </a:r>
            <a:endParaRPr lang="bg-BG" sz="32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641"/>
            <a:ext cx="8351837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2488"/>
          </a:xfrm>
        </p:spPr>
        <p:txBody>
          <a:bodyPr>
            <a:normAutofit fontScale="85000" lnSpcReduction="20000"/>
          </a:bodyPr>
          <a:lstStyle/>
          <a:p>
            <a:r>
              <a:rPr lang="bg-BG" dirty="0" smtClean="0"/>
              <a:t>Повишаване на квалификацията и компетентността на служителите в Изпълнителна агенция „Железопътна администрация” и изграждане на добре квалифицирани специалисти, които да притежават необходимите знания и умения, съответстващи на изискванията на пазара на труда и </a:t>
            </a:r>
            <a:r>
              <a:rPr lang="ru-RU" dirty="0" err="1" smtClean="0"/>
              <a:t>непрекъснато</a:t>
            </a:r>
            <a:r>
              <a:rPr lang="ru-RU" dirty="0" smtClean="0"/>
              <a:t> </a:t>
            </a:r>
            <a:r>
              <a:rPr lang="ru-RU" dirty="0" err="1" smtClean="0"/>
              <a:t>повишаващите</a:t>
            </a:r>
            <a:r>
              <a:rPr lang="ru-RU" dirty="0" smtClean="0"/>
              <a:t> се </a:t>
            </a:r>
            <a:r>
              <a:rPr lang="ru-RU" dirty="0" err="1" smtClean="0"/>
              <a:t>изисквания</a:t>
            </a:r>
            <a:r>
              <a:rPr lang="ru-RU" dirty="0" smtClean="0"/>
              <a:t> от страна на </a:t>
            </a:r>
            <a:r>
              <a:rPr lang="bg-BG" dirty="0" smtClean="0"/>
              <a:t>ръководителите в администрацията </a:t>
            </a:r>
            <a:r>
              <a:rPr lang="ru-RU" dirty="0" err="1" smtClean="0"/>
              <a:t>към</a:t>
            </a:r>
            <a:r>
              <a:rPr lang="ru-RU" dirty="0" smtClean="0"/>
              <a:t> </a:t>
            </a:r>
            <a:r>
              <a:rPr lang="ru-RU" dirty="0" err="1" smtClean="0"/>
              <a:t>кадровия</a:t>
            </a:r>
            <a:r>
              <a:rPr lang="ru-RU" dirty="0" smtClean="0"/>
              <a:t> </a:t>
            </a:r>
            <a:r>
              <a:rPr lang="ru-RU" dirty="0" err="1" smtClean="0"/>
              <a:t>състав</a:t>
            </a:r>
            <a:r>
              <a:rPr lang="ru-RU" dirty="0" smtClean="0"/>
              <a:t>, по отношение на </a:t>
            </a:r>
            <a:r>
              <a:rPr lang="bg-BG" dirty="0" smtClean="0"/>
              <a:t>професионалните качества и умения на служителите</a:t>
            </a:r>
            <a:r>
              <a:rPr lang="ru-RU" dirty="0" smtClean="0"/>
              <a:t>. </a:t>
            </a:r>
          </a:p>
          <a:p>
            <a:r>
              <a:rPr lang="bg-BG" dirty="0" smtClean="0"/>
              <a:t>Изграждане на ефективна система за обучение и кариерно развитие, като предоставянето на подходящи умения и компетенции чрез обучения ще стимулира повишаването на квалификацията и мотивацията на служителите в Изпълнителна агенция „Железопътна администрация.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bg-BG" dirty="0" smtClean="0"/>
              <a:t>Обща цел на проекта:</a:t>
            </a:r>
            <a:endParaRPr lang="bg-BG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496944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bg-BG" dirty="0" smtClean="0"/>
              <a:t>Повишаване квалификацията на служителите, чрез провеждане на обучения в </a:t>
            </a:r>
            <a:r>
              <a:rPr lang="bg-BG" b="1" u="sng" dirty="0" smtClean="0"/>
              <a:t>Института за публична администрация (</a:t>
            </a:r>
            <a:r>
              <a:rPr lang="bg-BG" b="1" u="sng" dirty="0" err="1" smtClean="0"/>
              <a:t>ИПА</a:t>
            </a:r>
            <a:r>
              <a:rPr lang="bg-BG" b="1" u="sng" dirty="0" smtClean="0"/>
              <a:t>);</a:t>
            </a:r>
          </a:p>
          <a:p>
            <a:pPr lvl="0"/>
            <a:r>
              <a:rPr lang="bg-BG" dirty="0" smtClean="0"/>
              <a:t>Подобряване на професионалните умения и компетенции на служителите, чрез провеждане на обучения </a:t>
            </a:r>
            <a:r>
              <a:rPr lang="bg-BG" dirty="0"/>
              <a:t>по </a:t>
            </a:r>
            <a:r>
              <a:rPr lang="bg-BG" b="1" u="sng" dirty="0" smtClean="0"/>
              <a:t>специализирано </a:t>
            </a:r>
            <a:r>
              <a:rPr lang="bg-BG" b="1" u="sng" dirty="0" err="1"/>
              <a:t>чуждоезиково</a:t>
            </a:r>
            <a:r>
              <a:rPr lang="bg-BG" b="1" u="sng" dirty="0" smtClean="0"/>
              <a:t> и специализирано професионално обучение.</a:t>
            </a:r>
          </a:p>
          <a:p>
            <a:pPr lvl="0"/>
            <a:r>
              <a:rPr lang="bg-BG" dirty="0" smtClean="0"/>
              <a:t>Подобряване </a:t>
            </a:r>
            <a:r>
              <a:rPr lang="bg-BG" b="1" u="sng" dirty="0" smtClean="0"/>
              <a:t>адаптивността</a:t>
            </a:r>
            <a:r>
              <a:rPr lang="bg-BG" dirty="0" smtClean="0"/>
              <a:t> на служителите към променящите се условия на работната среда;</a:t>
            </a:r>
          </a:p>
          <a:p>
            <a:pPr lvl="0"/>
            <a:r>
              <a:rPr lang="bg-BG" dirty="0" smtClean="0"/>
              <a:t>Повишаване </a:t>
            </a:r>
            <a:r>
              <a:rPr lang="bg-BG" b="1" u="sng" dirty="0" smtClean="0"/>
              <a:t>мотивацията</a:t>
            </a:r>
            <a:r>
              <a:rPr lang="bg-BG" dirty="0" smtClean="0"/>
              <a:t> на служителите в Изпълнителна агенция „Железопътна администрация”вследствие от натрупаните познания и опит;</a:t>
            </a:r>
          </a:p>
          <a:p>
            <a:pPr lvl="0"/>
            <a:r>
              <a:rPr lang="bg-BG" dirty="0" smtClean="0"/>
              <a:t>Създаване на условия за </a:t>
            </a:r>
            <a:r>
              <a:rPr lang="bg-BG" b="1" u="sng" dirty="0" smtClean="0"/>
              <a:t>изграждане на системи за развитие на човешките ресурси</a:t>
            </a:r>
            <a:r>
              <a:rPr lang="bg-BG" dirty="0" smtClean="0"/>
              <a:t> в ИАЖА, чрез обучение на служители в програма „Управление на човешките ресурси”;</a:t>
            </a:r>
          </a:p>
          <a:p>
            <a:pPr lvl="0"/>
            <a:r>
              <a:rPr lang="bg-BG" b="1" u="sng" dirty="0" smtClean="0"/>
              <a:t>Популяризиране</a:t>
            </a:r>
            <a:r>
              <a:rPr lang="bg-BG" dirty="0" smtClean="0"/>
              <a:t> на дейностите на проекта сред широката общественост и осигуряване на публичност и прозрачност при неговото изпълнение и отчитане на резултатите. Постигане на мултипликационен ефект;</a:t>
            </a:r>
          </a:p>
          <a:p>
            <a:r>
              <a:rPr lang="bg-BG" b="1" u="sng" dirty="0" smtClean="0"/>
              <a:t>Успешно</a:t>
            </a:r>
            <a:r>
              <a:rPr lang="bg-BG" u="sng" dirty="0" smtClean="0"/>
              <a:t> </a:t>
            </a:r>
            <a:r>
              <a:rPr lang="bg-BG" b="1" u="sng" dirty="0" smtClean="0"/>
              <a:t>управление </a:t>
            </a:r>
            <a:r>
              <a:rPr lang="bg-BG" dirty="0" smtClean="0"/>
              <a:t>на проекта. 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736" y="930107"/>
            <a:ext cx="8229600" cy="914717"/>
          </a:xfrm>
        </p:spPr>
        <p:txBody>
          <a:bodyPr>
            <a:normAutofit/>
          </a:bodyPr>
          <a:lstStyle/>
          <a:p>
            <a:r>
              <a:rPr lang="bg-BG" sz="3200" dirty="0" smtClean="0"/>
              <a:t>Специфични цели на проекта</a:t>
            </a:r>
            <a:endParaRPr lang="bg-BG" sz="3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36" y="188640"/>
            <a:ext cx="83518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r>
              <a:rPr lang="bg-BG" dirty="0" smtClean="0"/>
              <a:t>Администрацията на Изпълнителна агенция „Железопътна администрация”:</a:t>
            </a:r>
          </a:p>
          <a:p>
            <a:r>
              <a:rPr lang="bg-BG" dirty="0" smtClean="0"/>
              <a:t>- Обща администрация - дирекция ”АПФСО”;</a:t>
            </a:r>
          </a:p>
          <a:p>
            <a:r>
              <a:rPr lang="bg-BG" dirty="0" smtClean="0"/>
              <a:t>- Специализирана администрация: Дирекция „Регулиране” и Главна дирекция „Железопътна инспекция”.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/>
          <a:lstStyle/>
          <a:p>
            <a:r>
              <a:rPr lang="bg-BG" dirty="0" smtClean="0"/>
              <a:t>Целеви групи на проекта:</a:t>
            </a:r>
            <a:endParaRPr lang="bg-BG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188640"/>
            <a:ext cx="83518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Дейност</a:t>
            </a:r>
            <a:r>
              <a:rPr lang="ru-RU" b="1" dirty="0" smtClean="0"/>
              <a:t> 1:</a:t>
            </a:r>
            <a:r>
              <a:rPr lang="ru-RU" dirty="0" smtClean="0"/>
              <a:t> Управление на проекта</a:t>
            </a:r>
            <a:endParaRPr lang="bg-BG" dirty="0" smtClean="0"/>
          </a:p>
          <a:p>
            <a:pPr>
              <a:buNone/>
            </a:pPr>
            <a:endParaRPr lang="bg-BG" dirty="0" smtClean="0"/>
          </a:p>
          <a:p>
            <a:r>
              <a:rPr lang="ru-RU" b="1" dirty="0" err="1" smtClean="0"/>
              <a:t>Дейност</a:t>
            </a:r>
            <a:r>
              <a:rPr lang="ru-RU" b="1" dirty="0" smtClean="0"/>
              <a:t> 2: </a:t>
            </a:r>
            <a:r>
              <a:rPr lang="ru-RU" dirty="0" smtClean="0"/>
              <a:t>Обучения,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включени</a:t>
            </a:r>
            <a:r>
              <a:rPr lang="ru-RU" dirty="0" smtClean="0"/>
              <a:t> в каталога за обучения на ИПА за 2013 г.</a:t>
            </a:r>
            <a:endParaRPr lang="bg-BG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bg-BG" dirty="0" smtClean="0"/>
          </a:p>
          <a:p>
            <a:r>
              <a:rPr lang="ru-RU" b="1" dirty="0" err="1" smtClean="0"/>
              <a:t>Дейност</a:t>
            </a:r>
            <a:r>
              <a:rPr lang="ru-RU" b="1" dirty="0" smtClean="0"/>
              <a:t> 3: </a:t>
            </a:r>
            <a:r>
              <a:rPr lang="bg-BG" dirty="0" smtClean="0"/>
              <a:t>Обучения, които не са включени в каталога за обучения на ИПА -  обучения в ключови компетенции по специализирано </a:t>
            </a:r>
            <a:r>
              <a:rPr lang="bg-BG" dirty="0" err="1" smtClean="0"/>
              <a:t>чуждоезиково</a:t>
            </a:r>
            <a:r>
              <a:rPr lang="bg-BG" dirty="0" smtClean="0"/>
              <a:t> обучение с професионална насоченост</a:t>
            </a:r>
          </a:p>
          <a:p>
            <a:pPr>
              <a:buNone/>
            </a:pPr>
            <a:endParaRPr lang="bg-BG" dirty="0" smtClean="0"/>
          </a:p>
          <a:p>
            <a:r>
              <a:rPr lang="ru-RU" b="1" dirty="0" err="1" smtClean="0"/>
              <a:t>Дейност</a:t>
            </a:r>
            <a:r>
              <a:rPr lang="ru-RU" b="1" dirty="0" smtClean="0"/>
              <a:t> 4: </a:t>
            </a:r>
            <a:r>
              <a:rPr lang="ru-RU" dirty="0" err="1" smtClean="0"/>
              <a:t>Провеждане</a:t>
            </a:r>
            <a:r>
              <a:rPr lang="ru-RU" dirty="0" smtClean="0"/>
              <a:t> на </a:t>
            </a:r>
            <a:r>
              <a:rPr lang="ru-RU" dirty="0" err="1" smtClean="0"/>
              <a:t>специализирани</a:t>
            </a:r>
            <a:r>
              <a:rPr lang="ru-RU" dirty="0" smtClean="0"/>
              <a:t> обучения, </a:t>
            </a:r>
            <a:r>
              <a:rPr lang="ru-RU" dirty="0" err="1" smtClean="0"/>
              <a:t>пряко</a:t>
            </a:r>
            <a:r>
              <a:rPr lang="ru-RU" dirty="0" smtClean="0"/>
              <a:t> </a:t>
            </a:r>
            <a:r>
              <a:rPr lang="ru-RU" dirty="0" err="1" smtClean="0"/>
              <a:t>обвързани</a:t>
            </a:r>
            <a:r>
              <a:rPr lang="ru-RU" dirty="0" smtClean="0"/>
              <a:t> </a:t>
            </a:r>
            <a:r>
              <a:rPr lang="ru-RU" dirty="0" err="1" smtClean="0"/>
              <a:t>със</a:t>
            </a:r>
            <a:r>
              <a:rPr lang="ru-RU" dirty="0" smtClean="0"/>
              <a:t> </a:t>
            </a:r>
            <a:r>
              <a:rPr lang="ru-RU" dirty="0" err="1" smtClean="0"/>
              <a:t>специфичната</a:t>
            </a:r>
            <a:r>
              <a:rPr lang="ru-RU" dirty="0" smtClean="0"/>
              <a:t> </a:t>
            </a:r>
            <a:r>
              <a:rPr lang="ru-RU" dirty="0" err="1" smtClean="0"/>
              <a:t>дейност</a:t>
            </a:r>
            <a:r>
              <a:rPr lang="ru-RU" dirty="0" smtClean="0"/>
              <a:t>, </a:t>
            </a:r>
            <a:r>
              <a:rPr lang="ru-RU" dirty="0" err="1" smtClean="0"/>
              <a:t>която</a:t>
            </a:r>
            <a:r>
              <a:rPr lang="ru-RU" dirty="0" smtClean="0"/>
              <a:t> </a:t>
            </a:r>
            <a:r>
              <a:rPr lang="ru-RU" dirty="0" err="1" smtClean="0"/>
              <a:t>изпълняват</a:t>
            </a:r>
            <a:r>
              <a:rPr lang="ru-RU" dirty="0" smtClean="0"/>
              <a:t> </a:t>
            </a:r>
            <a:r>
              <a:rPr lang="ru-RU" dirty="0" err="1" smtClean="0"/>
              <a:t>съответните</a:t>
            </a:r>
            <a:r>
              <a:rPr lang="ru-RU" dirty="0" smtClean="0"/>
              <a:t> служители</a:t>
            </a:r>
            <a:endParaRPr lang="bg-BG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bg-BG" dirty="0" smtClean="0"/>
          </a:p>
          <a:p>
            <a:r>
              <a:rPr lang="bg-BG" b="1" dirty="0" smtClean="0"/>
              <a:t>Дейност 5: </a:t>
            </a:r>
            <a:r>
              <a:rPr lang="bg-BG" dirty="0" smtClean="0"/>
              <a:t>Дейности за информация и публичност 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bg-BG" dirty="0" smtClean="0"/>
              <a:t>Основни дейности по проекта:</a:t>
            </a:r>
            <a:endParaRPr lang="bg-BG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640"/>
            <a:ext cx="83518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 fontScale="62500" lnSpcReduction="20000"/>
          </a:bodyPr>
          <a:lstStyle/>
          <a:p>
            <a:r>
              <a:rPr lang="bg-BG" dirty="0" smtClean="0"/>
              <a:t>За целите на проекта ИАЖА се представлява от изпълнителния директор на ИАЖА и от счетоводителя на ИАЖА</a:t>
            </a:r>
          </a:p>
          <a:p>
            <a:pPr marL="109728" indent="0">
              <a:buNone/>
            </a:pPr>
            <a:endParaRPr lang="bg-BG" dirty="0" smtClean="0"/>
          </a:p>
          <a:p>
            <a:r>
              <a:rPr lang="bg-BG" dirty="0" smtClean="0"/>
              <a:t>Екипът за изпълнение на проекта е създаден със </a:t>
            </a:r>
            <a:r>
              <a:rPr lang="bg-BG" dirty="0"/>
              <a:t>заповед на изпълнителния директор на </a:t>
            </a:r>
            <a:r>
              <a:rPr lang="bg-BG" dirty="0" smtClean="0"/>
              <a:t>ИАЖА и състои от служители на ИАЖА, изпълняващи следните длъжности:</a:t>
            </a:r>
          </a:p>
          <a:p>
            <a:endParaRPr lang="bg-BG" dirty="0" smtClean="0"/>
          </a:p>
          <a:p>
            <a:r>
              <a:rPr lang="bg-BG" dirty="0" smtClean="0"/>
              <a:t>- ръководител на проекта</a:t>
            </a:r>
          </a:p>
          <a:p>
            <a:r>
              <a:rPr lang="bg-BG" dirty="0" smtClean="0"/>
              <a:t>- координатор на проекта</a:t>
            </a:r>
          </a:p>
          <a:p>
            <a:r>
              <a:rPr lang="bg-BG" dirty="0" smtClean="0"/>
              <a:t>- счетоводител на проекта</a:t>
            </a:r>
          </a:p>
          <a:p>
            <a:r>
              <a:rPr lang="bg-BG" dirty="0" smtClean="0"/>
              <a:t>- технически сътрудник - юрист на проекта</a:t>
            </a:r>
          </a:p>
          <a:p>
            <a:endParaRPr lang="bg-BG" dirty="0" smtClean="0"/>
          </a:p>
          <a:p>
            <a:r>
              <a:rPr lang="ru-RU" dirty="0" err="1" smtClean="0"/>
              <a:t>Екипът</a:t>
            </a:r>
            <a:r>
              <a:rPr lang="ru-RU" dirty="0" smtClean="0"/>
              <a:t> по проекта </a:t>
            </a:r>
            <a:r>
              <a:rPr lang="ru-RU" dirty="0" err="1" smtClean="0"/>
              <a:t>беше</a:t>
            </a:r>
            <a:r>
              <a:rPr lang="ru-RU" dirty="0" smtClean="0"/>
              <a:t> отговорен за </a:t>
            </a:r>
            <a:r>
              <a:rPr lang="ru-RU" dirty="0" err="1" smtClean="0"/>
              <a:t>организиране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 smtClean="0"/>
              <a:t>текущото</a:t>
            </a:r>
            <a:r>
              <a:rPr lang="ru-RU" dirty="0" smtClean="0"/>
              <a:t> </a:t>
            </a:r>
            <a:r>
              <a:rPr lang="ru-RU" dirty="0" err="1"/>
              <a:t>отчитане</a:t>
            </a:r>
            <a:r>
              <a:rPr lang="ru-RU" dirty="0"/>
              <a:t> на </a:t>
            </a:r>
            <a:r>
              <a:rPr lang="ru-RU" dirty="0" err="1"/>
              <a:t>изпълнението</a:t>
            </a:r>
            <a:r>
              <a:rPr lang="ru-RU" dirty="0"/>
              <a:t> на </a:t>
            </a:r>
            <a:r>
              <a:rPr lang="ru-RU" dirty="0" smtClean="0"/>
              <a:t>проекта, за </a:t>
            </a:r>
            <a:r>
              <a:rPr lang="ru-RU" dirty="0" err="1" smtClean="0"/>
              <a:t>осъществяване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комуникация</a:t>
            </a:r>
            <a:r>
              <a:rPr lang="ru-RU" dirty="0"/>
              <a:t> с УО на </a:t>
            </a:r>
            <a:r>
              <a:rPr lang="ru-RU" dirty="0" smtClean="0"/>
              <a:t>ОПАК, за </a:t>
            </a:r>
            <a:r>
              <a:rPr lang="ru-RU" dirty="0" err="1" smtClean="0"/>
              <a:t>провеждане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срещи</a:t>
            </a:r>
            <a:r>
              <a:rPr lang="ru-RU" dirty="0"/>
              <a:t> с избраните </a:t>
            </a:r>
            <a:r>
              <a:rPr lang="ru-RU" dirty="0" err="1"/>
              <a:t>изпълнители</a:t>
            </a:r>
            <a:r>
              <a:rPr lang="ru-RU" dirty="0"/>
              <a:t> на дейностите по </a:t>
            </a:r>
            <a:r>
              <a:rPr lang="ru-RU" dirty="0" smtClean="0"/>
              <a:t>проекта и за </a:t>
            </a:r>
            <a:r>
              <a:rPr lang="ru-RU" dirty="0" err="1" smtClean="0"/>
              <a:t>проследяване</a:t>
            </a:r>
            <a:r>
              <a:rPr lang="ru-RU" dirty="0" smtClean="0"/>
              <a:t> на </a:t>
            </a:r>
            <a:r>
              <a:rPr lang="ru-RU" dirty="0" err="1" smtClean="0"/>
              <a:t>цялостното</a:t>
            </a:r>
            <a:r>
              <a:rPr lang="ru-RU" dirty="0" smtClean="0"/>
              <a:t> </a:t>
            </a:r>
            <a:r>
              <a:rPr lang="ru-RU" dirty="0" err="1" smtClean="0"/>
              <a:t>изпълнение</a:t>
            </a:r>
            <a:r>
              <a:rPr lang="ru-RU" dirty="0" smtClean="0"/>
              <a:t> на проекта за </a:t>
            </a:r>
            <a:r>
              <a:rPr lang="ru-RU" dirty="0" err="1" smtClean="0"/>
              <a:t>съотвествие</a:t>
            </a:r>
            <a:r>
              <a:rPr lang="ru-RU" dirty="0" smtClean="0"/>
              <a:t> с </a:t>
            </a:r>
            <a:r>
              <a:rPr lang="ru-RU" dirty="0" err="1" smtClean="0"/>
              <a:t>изискванията</a:t>
            </a:r>
            <a:r>
              <a:rPr lang="ru-RU" dirty="0" smtClean="0"/>
              <a:t> на ОПАК.</a:t>
            </a:r>
            <a:endParaRPr lang="bg-BG" dirty="0" smtClean="0"/>
          </a:p>
          <a:p>
            <a:endParaRPr lang="bg-BG" dirty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err="1" smtClean="0"/>
              <a:t>Дейност</a:t>
            </a:r>
            <a:r>
              <a:rPr lang="ru-RU" sz="3600" dirty="0" smtClean="0"/>
              <a:t> 1: Управление на проекта</a:t>
            </a:r>
            <a:r>
              <a:rPr lang="bg-BG" sz="3600" dirty="0" smtClean="0"/>
              <a:t/>
            </a:r>
            <a:br>
              <a:rPr lang="bg-BG" sz="3600" dirty="0" smtClean="0"/>
            </a:br>
            <a:endParaRPr lang="bg-BG" sz="36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640"/>
            <a:ext cx="83518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841</TotalTime>
  <Words>2143</Words>
  <Application>Microsoft Office PowerPoint</Application>
  <PresentationFormat>On-screen Show (4:3)</PresentationFormat>
  <Paragraphs>192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                  ПРЕДСТАВЯНЕ НА ПОСТИГНАТИТЕ РЕЗУЛТАТИ ОТ ИЗПЪЛНЕНИЕТО НА ПРОЕКТ "ИЗГРАЖДАНЕ НА ЕФЕКТИВНА И КОМПЕТЕНТНА АДМИНИСТРАЦИЯ, ЧРЕЗ ПОВИШАВАНЕ КВАЛИФИКАЦИЯТА НА СЛУЖИТЕЛИТЕ В ИЗПЪЛНИТЕЛНА АГЕНЦИЯ „ЖЕЛЕЗОПЪТНА АДМИНИСТРАЦИЯ" ПО ОПЕРАТИВНА ПРОГРАМА „АДМИНИСТРАТИВЕН КАПАЦИТЕТ", СЪФИНАНСИРАНА ОТ ЕС ЧРЕЗ ЕВРОПЕЙСКИЯ СОЦИАЛЕН ФОНД </vt:lpstr>
      <vt:lpstr> ПРОЕКТНО ПРЕДЛОЖЕНИЕ: ЦА12-22-25/20.11.2012 г. </vt:lpstr>
      <vt:lpstr>ДОГОВОР ЦА 12-22-25/01.10.2013 Г.</vt:lpstr>
      <vt:lpstr>Параметри на проекта</vt:lpstr>
      <vt:lpstr>Обща цел на проекта:</vt:lpstr>
      <vt:lpstr>Специфични цели на проекта</vt:lpstr>
      <vt:lpstr>Целеви групи на проекта:</vt:lpstr>
      <vt:lpstr>Основни дейности по проекта:</vt:lpstr>
      <vt:lpstr> Дейност 1: Управление на проекта </vt:lpstr>
      <vt:lpstr>  Дейност 2: Обучения от каталога на ИПА за 2013 г.  </vt:lpstr>
      <vt:lpstr>PowerPoint Presentation</vt:lpstr>
      <vt:lpstr>PowerPoint Presentation</vt:lpstr>
      <vt:lpstr>PowerPoint Presentation</vt:lpstr>
      <vt:lpstr>  Изпълнители на Дейности 3, 4 и 5 по проекта </vt:lpstr>
      <vt:lpstr>Дейност 3: Обучения, които не са включени в каталога на ИПА - обучения в ключови компетенции – специализирано чуждестранно обучение</vt:lpstr>
      <vt:lpstr>Дейност 3: Обучения, които не са включени в каталога на ИПА - обучения в ключови компетенции – специализирано чуждестранно обучение </vt:lpstr>
      <vt:lpstr>Дейност 4: Провеждане на специализирани обучения, пряко обвързани със специфичната дейност, която изпълняват съответните служители </vt:lpstr>
      <vt:lpstr>Дейност 4: Избор на лектори за провеждане на обучението </vt:lpstr>
      <vt:lpstr>Дейност 4: Провеждане на специализирани обучения, пряко обвързани със специфичната дейност, която изпълняват съответните служители </vt:lpstr>
      <vt:lpstr> Дейност 5: Информация и публичност</vt:lpstr>
      <vt:lpstr>  Дейност 5: Дейност за информация и публичност   </vt:lpstr>
      <vt:lpstr>Показатели за успешно изпълнение на проекта</vt:lpstr>
      <vt:lpstr>Успешно изпълнение на проекта</vt:lpstr>
      <vt:lpstr>Успешно изпълнение на проекта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ОТКРИТА ПРОЦЕДУРА ЗА ПОДБОР НА ПРОЕКТИ, ПОКРИВАЩИ ОПРЕДЕЛЕНИ ИЗИСКВАНИЯ ЗА КАЧЕСТВО, С ОПРЕДЕЛЕН СРОК ЗА КАНДИДАТСТВАНЕ ПРИОРИТЕТНА ОС П „УПРАВЛЕНИЕ НА ЧОВЕШКИТЕ РЕСУРСИ" ПОДПРИОРИТЕТ 2.2. „КОМПЕТЕНТНА И ЕФЕКТИВНА ДЪРЖАВНА АДМИНИСТРАЦИЯ" БЮДЖЕТНА ЛИНИЯ BG051P0002/12/2.2-08</dc:title>
  <dc:creator>silvia</dc:creator>
  <cp:lastModifiedBy>Silvia Shumelova</cp:lastModifiedBy>
  <cp:revision>65</cp:revision>
  <dcterms:created xsi:type="dcterms:W3CDTF">2013-12-05T03:46:31Z</dcterms:created>
  <dcterms:modified xsi:type="dcterms:W3CDTF">2014-08-22T12:57:47Z</dcterms:modified>
</cp:coreProperties>
</file>